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97" r:id="rId1"/>
  </p:sldMasterIdLst>
  <p:sldIdLst>
    <p:sldId id="256" r:id="rId2"/>
    <p:sldId id="258" r:id="rId3"/>
    <p:sldId id="259" r:id="rId4"/>
    <p:sldId id="260" r:id="rId5"/>
    <p:sldId id="261" r:id="rId6"/>
    <p:sldId id="305" r:id="rId7"/>
    <p:sldId id="262" r:id="rId8"/>
    <p:sldId id="317" r:id="rId9"/>
    <p:sldId id="318" r:id="rId10"/>
    <p:sldId id="319" r:id="rId11"/>
    <p:sldId id="320" r:id="rId12"/>
    <p:sldId id="263" r:id="rId13"/>
    <p:sldId id="264" r:id="rId14"/>
    <p:sldId id="304" r:id="rId15"/>
    <p:sldId id="265" r:id="rId16"/>
    <p:sldId id="303" r:id="rId17"/>
    <p:sldId id="266" r:id="rId18"/>
    <p:sldId id="267" r:id="rId19"/>
    <p:sldId id="268" r:id="rId20"/>
    <p:sldId id="295" r:id="rId21"/>
    <p:sldId id="269" r:id="rId22"/>
    <p:sldId id="270" r:id="rId23"/>
    <p:sldId id="296" r:id="rId24"/>
    <p:sldId id="271" r:id="rId25"/>
    <p:sldId id="272" r:id="rId26"/>
    <p:sldId id="273" r:id="rId27"/>
    <p:sldId id="274" r:id="rId28"/>
    <p:sldId id="297" r:id="rId29"/>
    <p:sldId id="275" r:id="rId30"/>
    <p:sldId id="276" r:id="rId31"/>
    <p:sldId id="316" r:id="rId32"/>
    <p:sldId id="277" r:id="rId33"/>
    <p:sldId id="298" r:id="rId34"/>
    <p:sldId id="312" r:id="rId35"/>
    <p:sldId id="278" r:id="rId36"/>
    <p:sldId id="279" r:id="rId37"/>
    <p:sldId id="280" r:id="rId38"/>
    <p:sldId id="306" r:id="rId39"/>
    <p:sldId id="281" r:id="rId40"/>
    <p:sldId id="302" r:id="rId41"/>
    <p:sldId id="282" r:id="rId42"/>
    <p:sldId id="313" r:id="rId43"/>
    <p:sldId id="299" r:id="rId44"/>
    <p:sldId id="283" r:id="rId45"/>
    <p:sldId id="307" r:id="rId46"/>
    <p:sldId id="284" r:id="rId47"/>
    <p:sldId id="308" r:id="rId48"/>
    <p:sldId id="285" r:id="rId49"/>
    <p:sldId id="300" r:id="rId50"/>
    <p:sldId id="286" r:id="rId51"/>
    <p:sldId id="315" r:id="rId52"/>
    <p:sldId id="287" r:id="rId53"/>
    <p:sldId id="309" r:id="rId54"/>
    <p:sldId id="288" r:id="rId55"/>
    <p:sldId id="289" r:id="rId56"/>
    <p:sldId id="314" r:id="rId57"/>
    <p:sldId id="290" r:id="rId58"/>
    <p:sldId id="301" r:id="rId59"/>
    <p:sldId id="291" r:id="rId60"/>
    <p:sldId id="310" r:id="rId61"/>
    <p:sldId id="293" r:id="rId62"/>
    <p:sldId id="292" r:id="rId63"/>
    <p:sldId id="294"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484" autoAdjust="0"/>
  </p:normalViewPr>
  <p:slideViewPr>
    <p:cSldViewPr>
      <p:cViewPr varScale="1">
        <p:scale>
          <a:sx n="60" d="100"/>
          <a:sy n="60" d="100"/>
        </p:scale>
        <p:origin x="1460"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over-TextureForeGround.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1371600" y="1796303"/>
            <a:ext cx="7086600" cy="1847850"/>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71600" y="3666565"/>
            <a:ext cx="7086600" cy="1752600"/>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988423" y="6221506"/>
            <a:ext cx="2743200" cy="365125"/>
          </a:xfrm>
        </p:spPr>
        <p:txBody>
          <a:bodyPr/>
          <a:lstStyle/>
          <a:p>
            <a:fld id="{651A0C47-018D-4460-B945-BFF7981B6CA6}" type="datetimeFigureOut">
              <a:rPr lang="en-US" smtClean="0"/>
              <a:pPr/>
              <a:t>8/16/2015</a:t>
            </a:fld>
            <a:endParaRPr lang="en-US"/>
          </a:p>
        </p:txBody>
      </p:sp>
      <p:sp>
        <p:nvSpPr>
          <p:cNvPr id="5" name="Footer Placeholder 4"/>
          <p:cNvSpPr>
            <a:spLocks noGrp="1"/>
          </p:cNvSpPr>
          <p:nvPr>
            <p:ph type="ftr" sz="quarter" idx="11"/>
          </p:nvPr>
        </p:nvSpPr>
        <p:spPr>
          <a:xfrm>
            <a:off x="1295400" y="6221506"/>
            <a:ext cx="2743200" cy="365125"/>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87ECB56-1E61-4486-AF78-D268B6C969FC}" type="datetimeFigureOut">
              <a:rPr lang="en-GB" smtClean="0"/>
              <a:pPr/>
              <a:t>16/08/2015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3AFE66-130A-4447-9365-DE62BC4067A2}"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371600" y="1792224"/>
            <a:ext cx="7086600" cy="1847088"/>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b="1"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371600" y="3666744"/>
            <a:ext cx="7086600" cy="1755648"/>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Font typeface="Wingdings" pitchFamily="2" charset="2"/>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1A0C47-018D-4460-B945-BFF7981B6CA6}" type="datetimeFigureOut">
              <a:rPr lang="en-US" smtClean="0"/>
              <a:pPr/>
              <a:t>8/16/2015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1F5A0A-F6FC-4FFD-9B49-0DA8697211D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p>
            <a:r>
              <a:rPr lang="en-US" smtClean="0"/>
              <a:t>Click to edit Master title style</a:t>
            </a:r>
            <a:endParaRPr/>
          </a:p>
        </p:txBody>
      </p:sp>
      <p:sp>
        <p:nvSpPr>
          <p:cNvPr id="3" name="Content Placeholder 2"/>
          <p:cNvSpPr>
            <a:spLocks noGrp="1"/>
          </p:cNvSpPr>
          <p:nvPr>
            <p:ph sz="half" idx="1"/>
          </p:nvPr>
        </p:nvSpPr>
        <p:spPr>
          <a:xfrm>
            <a:off x="108902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93236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787ECB56-1E61-4486-AF78-D268B6C969FC}" type="datetimeFigureOut">
              <a:rPr lang="en-GB" smtClean="0"/>
              <a:pPr/>
              <a:t>16/08/2015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3AFE66-130A-4447-9365-DE62BC4067A2}"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089024"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89024"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32363"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32363"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787ECB56-1E61-4486-AF78-D268B6C969FC}" type="datetimeFigureOut">
              <a:rPr lang="en-GB" smtClean="0"/>
              <a:pPr/>
              <a:t>16/08/2015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53AFE66-130A-4447-9365-DE62BC4067A2}"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787ECB56-1E61-4486-AF78-D268B6C969FC}" type="datetimeFigureOut">
              <a:rPr lang="en-GB" smtClean="0"/>
              <a:pPr/>
              <a:t>16/08/2015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53AFE66-130A-4447-9365-DE62BC4067A2}"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nterior-Overlay.pn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787ECB56-1E61-4486-AF78-D268B6C969FC}" type="datetimeFigureOut">
              <a:rPr lang="en-GB" smtClean="0"/>
              <a:pPr/>
              <a:t>16/08/2015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53AFE66-130A-4447-9365-DE62BC4067A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4729" y="381000"/>
            <a:ext cx="3429000" cy="1649506"/>
          </a:xfrm>
        </p:spPr>
        <p:txBody>
          <a:bodyPr anchor="b"/>
          <a:lstStyle>
            <a:lvl1pPr algn="ctr">
              <a:lnSpc>
                <a:spcPct val="100000"/>
              </a:lnSpc>
              <a:defRPr sz="3600" b="1"/>
            </a:lvl1pPr>
          </a:lstStyle>
          <a:p>
            <a:r>
              <a:rPr lang="en-US" smtClean="0"/>
              <a:t>Click to edit Master title style</a:t>
            </a:r>
            <a:endParaRPr/>
          </a:p>
        </p:txBody>
      </p:sp>
      <p:sp>
        <p:nvSpPr>
          <p:cNvPr id="3" name="Content Placeholder 2"/>
          <p:cNvSpPr>
            <a:spLocks noGrp="1"/>
          </p:cNvSpPr>
          <p:nvPr>
            <p:ph idx="1"/>
          </p:nvPr>
        </p:nvSpPr>
        <p:spPr>
          <a:xfrm>
            <a:off x="4930588" y="381000"/>
            <a:ext cx="3429000" cy="574516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1084729" y="2057401"/>
            <a:ext cx="3429000" cy="36576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7ECB56-1E61-4486-AF78-D268B6C969FC}" type="datetimeFigureOut">
              <a:rPr lang="en-GB" smtClean="0"/>
              <a:pPr/>
              <a:t>16/08/2015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3AFE66-130A-4447-9365-DE62BC4067A2}"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4932363" y="739588"/>
            <a:ext cx="3429000" cy="1290380"/>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smtClean="0"/>
              <a:t>Click to edit Master title style</a:t>
            </a:r>
            <a:endParaRPr dirty="0"/>
          </a:p>
        </p:txBody>
      </p:sp>
      <p:sp>
        <p:nvSpPr>
          <p:cNvPr id="3" name="Picture Placeholder 2"/>
          <p:cNvSpPr>
            <a:spLocks noGrp="1"/>
          </p:cNvSpPr>
          <p:nvPr>
            <p:ph type="pic" idx="1"/>
          </p:nvPr>
        </p:nvSpPr>
        <p:spPr>
          <a:xfrm>
            <a:off x="1088136" y="779929"/>
            <a:ext cx="3429000" cy="4935071"/>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932363" y="2057400"/>
            <a:ext cx="3429000" cy="3657600"/>
          </a:xfrm>
        </p:spPr>
        <p:txBody>
          <a:bodyPr vert="horz" lIns="91440" tIns="45720" rIns="91440" bIns="45720" rtlCol="0">
            <a:normAutofit/>
          </a:bodyPr>
          <a:lstStyle>
            <a:lvl1pPr marL="0" indent="0" algn="ctr">
              <a:spcBef>
                <a:spcPts val="60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787ECB56-1E61-4486-AF78-D268B6C969FC}" type="datetimeFigureOut">
              <a:rPr lang="en-GB" smtClean="0"/>
              <a:pPr/>
              <a:t>16/08/2015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3AFE66-130A-4447-9365-DE62BC4067A2}"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089025" y="3765177"/>
            <a:ext cx="7272338" cy="1098176"/>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578013" y="777240"/>
            <a:ext cx="4294363" cy="2866913"/>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1089025" y="4867836"/>
            <a:ext cx="7272338" cy="1264022"/>
          </a:xfrm>
        </p:spPr>
        <p:txBody>
          <a:bodyPr vert="horz" lIns="91440" tIns="45720" rIns="91440" bIns="45720" rtlCol="0">
            <a:normAutofit/>
          </a:bodyPr>
          <a:lstStyle>
            <a:lvl1pPr marL="0" indent="0" algn="ctr">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787ECB56-1E61-4486-AF78-D268B6C969FC}" type="datetimeFigureOut">
              <a:rPr lang="en-GB" smtClean="0"/>
              <a:pPr/>
              <a:t>16/08/2015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53AFE66-130A-4447-9365-DE62BC4067A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87ECB56-1E61-4486-AF78-D268B6C969FC}" type="datetimeFigureOut">
              <a:rPr lang="en-GB" smtClean="0"/>
              <a:pPr/>
              <a:t>16/08/2015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3AFE66-130A-4447-9365-DE62BC4067A2}"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16588" y="609600"/>
            <a:ext cx="1524000" cy="55165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089024" y="609600"/>
            <a:ext cx="5921376" cy="55165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787ECB56-1E61-4486-AF78-D268B6C969FC}" type="datetimeFigureOut">
              <a:rPr lang="en-GB" smtClean="0"/>
              <a:pPr/>
              <a:t>16/08/2015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53AFE66-130A-4447-9365-DE62BC4067A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9024" y="274637"/>
            <a:ext cx="7272339" cy="1339009"/>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1089024" y="1801906"/>
            <a:ext cx="7272339" cy="432425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302187" y="6356350"/>
            <a:ext cx="2429435" cy="365125"/>
          </a:xfrm>
          <a:prstGeom prst="rect">
            <a:avLst/>
          </a:prstGeom>
        </p:spPr>
        <p:txBody>
          <a:bodyPr vert="horz" lIns="91440" tIns="45720" rIns="91440" bIns="45720" rtlCol="0" anchor="ctr"/>
          <a:lstStyle>
            <a:lvl1pPr algn="r">
              <a:defRPr sz="1200" b="1">
                <a:solidFill>
                  <a:schemeClr val="tx1">
                    <a:lumMod val="50000"/>
                    <a:lumOff val="50000"/>
                  </a:schemeClr>
                </a:solidFill>
              </a:defRPr>
            </a:lvl1pPr>
          </a:lstStyle>
          <a:p>
            <a:fld id="{787ECB56-1E61-4486-AF78-D268B6C969FC}" type="datetimeFigureOut">
              <a:rPr lang="en-GB" smtClean="0"/>
              <a:pPr/>
              <a:t>16/08/2015</a:t>
            </a:fld>
            <a:endParaRPr lang="en-GB"/>
          </a:p>
        </p:txBody>
      </p:sp>
      <p:sp>
        <p:nvSpPr>
          <p:cNvPr id="5" name="Footer Placeholder 4"/>
          <p:cNvSpPr>
            <a:spLocks noGrp="1"/>
          </p:cNvSpPr>
          <p:nvPr>
            <p:ph type="ftr" sz="quarter" idx="3"/>
          </p:nvPr>
        </p:nvSpPr>
        <p:spPr>
          <a:xfrm>
            <a:off x="685800" y="6356350"/>
            <a:ext cx="2743200" cy="365125"/>
          </a:xfrm>
          <a:prstGeom prst="rect">
            <a:avLst/>
          </a:prstGeom>
        </p:spPr>
        <p:txBody>
          <a:bodyPr vert="horz" lIns="91440" tIns="45720" rIns="91440" bIns="45720" rtlCol="0" anchor="ctr"/>
          <a:lstStyle>
            <a:lvl1pPr algn="l">
              <a:defRPr sz="1200" b="1">
                <a:solidFill>
                  <a:schemeClr val="tx1">
                    <a:lumMod val="50000"/>
                    <a:lumOff val="50000"/>
                  </a:schemeClr>
                </a:solidFill>
              </a:defRPr>
            </a:lvl1pPr>
          </a:lstStyle>
          <a:p>
            <a:endParaRPr lang="en-GB"/>
          </a:p>
        </p:txBody>
      </p:sp>
      <p:sp>
        <p:nvSpPr>
          <p:cNvPr id="6" name="Slide Number Placeholder 5"/>
          <p:cNvSpPr>
            <a:spLocks noGrp="1"/>
          </p:cNvSpPr>
          <p:nvPr>
            <p:ph type="sldNum" sz="quarter" idx="4"/>
          </p:nvPr>
        </p:nvSpPr>
        <p:spPr>
          <a:xfrm>
            <a:off x="4420393" y="6356350"/>
            <a:ext cx="6096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653AFE66-130A-4447-9365-DE62BC4067A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4198" r:id="rId1"/>
    <p:sldLayoutId id="2147484199" r:id="rId2"/>
    <p:sldLayoutId id="2147484200" r:id="rId3"/>
    <p:sldLayoutId id="2147484201" r:id="rId4"/>
    <p:sldLayoutId id="2147484202" r:id="rId5"/>
    <p:sldLayoutId id="2147484203" r:id="rId6"/>
    <p:sldLayoutId id="2147484204" r:id="rId7"/>
    <p:sldLayoutId id="2147484205" r:id="rId8"/>
    <p:sldLayoutId id="2147484206" r:id="rId9"/>
    <p:sldLayoutId id="2147484207" r:id="rId10"/>
    <p:sldLayoutId id="2147484208" r:id="rId11"/>
    <p:sldLayoutId id="2147484209" r:id="rId12"/>
  </p:sldLayoutIdLst>
  <p:txStyles>
    <p:titleStyle>
      <a:lvl1pPr algn="ctr" defTabSz="914400" rtl="0" eaLnBrk="1" latinLnBrk="0" hangingPunct="1">
        <a:lnSpc>
          <a:spcPts val="5200"/>
        </a:lnSpc>
        <a:spcBef>
          <a:spcPct val="0"/>
        </a:spcBef>
        <a:buNone/>
        <a:defRPr sz="4800" b="1" kern="1200">
          <a:solidFill>
            <a:schemeClr val="tx1">
              <a:lumMod val="75000"/>
              <a:lumOff val="25000"/>
            </a:schemeClr>
          </a:solidFill>
          <a:latin typeface="+mj-lt"/>
          <a:ea typeface="+mj-ea"/>
          <a:cs typeface="+mj-cs"/>
        </a:defRPr>
      </a:lvl1pPr>
    </p:titleStyle>
    <p:bodyStyle>
      <a:lvl1pPr marL="282575" indent="-282575" algn="l" defTabSz="914400" rtl="0" eaLnBrk="1" latinLnBrk="0" hangingPunct="1">
        <a:spcBef>
          <a:spcPts val="2000"/>
        </a:spcBef>
        <a:buFont typeface="Wingdings" pitchFamily="2" charset="2"/>
        <a:buChar char=""/>
        <a:defRPr sz="2400" kern="1200">
          <a:solidFill>
            <a:schemeClr val="tx1">
              <a:lumMod val="75000"/>
              <a:lumOff val="25000"/>
            </a:schemeClr>
          </a:solidFill>
          <a:latin typeface="+mn-lt"/>
          <a:ea typeface="+mn-ea"/>
          <a:cs typeface="+mn-cs"/>
        </a:defRPr>
      </a:lvl1pPr>
      <a:lvl2pPr marL="577850" indent="-295275" algn="l" defTabSz="914400" rtl="0" eaLnBrk="1" latinLnBrk="0" hangingPunct="1">
        <a:spcBef>
          <a:spcPts val="600"/>
        </a:spcBef>
        <a:buFont typeface="Wingdings" pitchFamily="2" charset="2"/>
        <a:buChar char=""/>
        <a:defRPr sz="2200" kern="1200">
          <a:solidFill>
            <a:schemeClr val="tx1">
              <a:lumMod val="75000"/>
              <a:lumOff val="25000"/>
            </a:schemeClr>
          </a:solidFill>
          <a:latin typeface="+mn-lt"/>
          <a:ea typeface="+mn-ea"/>
          <a:cs typeface="+mn-cs"/>
        </a:defRPr>
      </a:lvl2pPr>
      <a:lvl3pPr marL="860425" indent="-282575" algn="l" defTabSz="914400" rtl="0" eaLnBrk="1" latinLnBrk="0" hangingPunct="1">
        <a:spcBef>
          <a:spcPts val="600"/>
        </a:spcBef>
        <a:buFont typeface="Wingdings" pitchFamily="2" charset="2"/>
        <a:buChar char=""/>
        <a:defRPr sz="2000" kern="1200">
          <a:solidFill>
            <a:schemeClr val="tx1">
              <a:lumMod val="75000"/>
              <a:lumOff val="25000"/>
            </a:schemeClr>
          </a:solidFill>
          <a:latin typeface="+mn-lt"/>
          <a:ea typeface="+mn-ea"/>
          <a:cs typeface="+mn-cs"/>
        </a:defRPr>
      </a:lvl3pPr>
      <a:lvl4pPr marL="1143000"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4pPr>
      <a:lvl5pPr marL="1425575"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5pPr>
      <a:lvl6pPr marL="1711325"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6pPr>
      <a:lvl7pPr marL="2000250"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7pPr>
      <a:lvl8pPr marL="2290763"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8pPr>
      <a:lvl9pPr marL="2571750" indent="-288925" algn="l" defTabSz="914400" rtl="0" eaLnBrk="1" latinLnBrk="0" hangingPunct="1">
        <a:spcBef>
          <a:spcPct val="20000"/>
        </a:spcBef>
        <a:buFont typeface="Wingdings" pitchFamily="2"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Times New Roman" panose="02020603050405020304" pitchFamily="18" charset="0"/>
                <a:cs typeface="Times New Roman" panose="02020603050405020304" pitchFamily="18" charset="0"/>
              </a:rPr>
              <a:t>Dispute Resolution in Islamic Finance </a:t>
            </a:r>
            <a:endParaRPr lang="en-GB"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By: Camille </a:t>
            </a:r>
            <a:r>
              <a:rPr lang="en-US" dirty="0" err="1" smtClean="0">
                <a:latin typeface="Times New Roman" panose="02020603050405020304" pitchFamily="18" charset="0"/>
                <a:cs typeface="Times New Roman" panose="02020603050405020304" pitchFamily="18" charset="0"/>
              </a:rPr>
              <a:t>Paldi</a:t>
            </a:r>
            <a:r>
              <a:rPr lang="en-US" dirty="0" smtClean="0">
                <a:latin typeface="Times New Roman" panose="02020603050405020304" pitchFamily="18" charset="0"/>
                <a:cs typeface="Times New Roman" panose="02020603050405020304" pitchFamily="18" charset="0"/>
              </a:rPr>
              <a:t> </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48292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GB" dirty="0"/>
          </a:p>
        </p:txBody>
      </p:sp>
      <p:sp>
        <p:nvSpPr>
          <p:cNvPr id="3" name="Content Placeholder 2"/>
          <p:cNvSpPr>
            <a:spLocks noGrp="1"/>
          </p:cNvSpPr>
          <p:nvPr>
            <p:ph idx="1"/>
          </p:nvPr>
        </p:nvSpPr>
        <p:spPr>
          <a:xfrm>
            <a:off x="457200" y="1524000"/>
            <a:ext cx="8229600" cy="4525963"/>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As </a:t>
            </a:r>
            <a:r>
              <a:rPr lang="en-US" sz="2000" dirty="0">
                <a:latin typeface="Times New Roman" panose="02020603050405020304" pitchFamily="18" charset="0"/>
                <a:cs typeface="Times New Roman" panose="02020603050405020304" pitchFamily="18" charset="0"/>
              </a:rPr>
              <a:t>the Islamic finance industry is growing annually at a rate of 10% </a:t>
            </a:r>
            <a:r>
              <a:rPr lang="en-US" sz="2000" dirty="0" smtClean="0">
                <a:latin typeface="Times New Roman" panose="02020603050405020304" pitchFamily="18" charset="0"/>
                <a:cs typeface="Times New Roman" panose="02020603050405020304" pitchFamily="18" charset="0"/>
              </a:rPr>
              <a:t>to 15</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per </a:t>
            </a:r>
            <a:r>
              <a:rPr lang="en-US" sz="2000" dirty="0">
                <a:latin typeface="Times New Roman" panose="02020603050405020304" pitchFamily="18" charset="0"/>
                <a:cs typeface="Times New Roman" panose="02020603050405020304" pitchFamily="18" charset="0"/>
              </a:rPr>
              <a:t>year, it is imperative that a unique, independent legal framework </a:t>
            </a:r>
            <a:r>
              <a:rPr lang="en-US" sz="2000" dirty="0" smtClean="0">
                <a:latin typeface="Times New Roman" panose="02020603050405020304" pitchFamily="18" charset="0"/>
                <a:cs typeface="Times New Roman" panose="02020603050405020304" pitchFamily="18" charset="0"/>
              </a:rPr>
              <a:t>is established </a:t>
            </a:r>
            <a:r>
              <a:rPr lang="en-US" sz="2000" dirty="0">
                <a:latin typeface="Times New Roman" panose="02020603050405020304" pitchFamily="18" charset="0"/>
                <a:cs typeface="Times New Roman" panose="02020603050405020304" pitchFamily="18" charset="0"/>
              </a:rPr>
              <a:t>in order to effectively adjudicate Islamic finance disputes.</a:t>
            </a: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Currently</a:t>
            </a:r>
            <a:r>
              <a:rPr lang="en-US" sz="2000" dirty="0">
                <a:latin typeface="Times New Roman" panose="02020603050405020304" pitchFamily="18" charset="0"/>
                <a:cs typeface="Times New Roman" panose="02020603050405020304" pitchFamily="18" charset="0"/>
              </a:rPr>
              <a:t>, Islamic finance disputes are being adjudicated in inadequate civil </a:t>
            </a:r>
            <a:r>
              <a:rPr lang="en-US" sz="2000" dirty="0" smtClean="0">
                <a:latin typeface="Times New Roman" panose="02020603050405020304" pitchFamily="18" charset="0"/>
                <a:cs typeface="Times New Roman" panose="02020603050405020304" pitchFamily="18" charset="0"/>
              </a:rPr>
              <a:t>and common </a:t>
            </a:r>
            <a:r>
              <a:rPr lang="en-US" sz="2000" dirty="0">
                <a:latin typeface="Times New Roman" panose="02020603050405020304" pitchFamily="18" charset="0"/>
                <a:cs typeface="Times New Roman" panose="02020603050405020304" pitchFamily="18" charset="0"/>
              </a:rPr>
              <a:t>law courts and arbitration centers where the contracts in dispute </a:t>
            </a:r>
            <a:r>
              <a:rPr lang="en-US" sz="2000" dirty="0" smtClean="0">
                <a:latin typeface="Times New Roman" panose="02020603050405020304" pitchFamily="18" charset="0"/>
                <a:cs typeface="Times New Roman" panose="02020603050405020304" pitchFamily="18" charset="0"/>
              </a:rPr>
              <a:t>are being </a:t>
            </a:r>
            <a:r>
              <a:rPr lang="en-US" sz="2000" dirty="0">
                <a:latin typeface="Times New Roman" panose="02020603050405020304" pitchFamily="18" charset="0"/>
                <a:cs typeface="Times New Roman" panose="02020603050405020304" pitchFamily="18" charset="0"/>
              </a:rPr>
              <a:t>transformed from Islamic to conventional transactions.</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36695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a:t>
            </a:r>
            <a:endParaRPr lang="en-GB" dirty="0"/>
          </a:p>
        </p:txBody>
      </p:sp>
      <p:sp>
        <p:nvSpPr>
          <p:cNvPr id="3" name="Content Placeholder 2"/>
          <p:cNvSpPr>
            <a:spLocks noGrp="1"/>
          </p:cNvSpPr>
          <p:nvPr>
            <p:ph idx="1"/>
          </p:nvPr>
        </p:nvSpPr>
        <p:spPr/>
        <p:txBody>
          <a:bodyPr>
            <a:normAutofit/>
          </a:bodyPr>
          <a:lstStyle/>
          <a:p>
            <a:pPr marL="0" indent="0">
              <a:buNone/>
            </a:pPr>
            <a:r>
              <a:rPr lang="en-GB" sz="2000" dirty="0">
                <a:latin typeface="Times New Roman" panose="02020603050405020304" pitchFamily="18" charset="0"/>
                <a:cs typeface="Times New Roman" panose="02020603050405020304" pitchFamily="18" charset="0"/>
              </a:rPr>
              <a:t>The aim of </a:t>
            </a:r>
            <a:r>
              <a:rPr lang="en-GB" sz="2000" dirty="0" smtClean="0">
                <a:latin typeface="Times New Roman" panose="02020603050405020304" pitchFamily="18" charset="0"/>
                <a:cs typeface="Times New Roman" panose="02020603050405020304" pitchFamily="18" charset="0"/>
              </a:rPr>
              <a:t>this </a:t>
            </a:r>
            <a:r>
              <a:rPr lang="en-US" sz="2000" dirty="0" smtClean="0">
                <a:latin typeface="Times New Roman" panose="02020603050405020304" pitchFamily="18" charset="0"/>
                <a:cs typeface="Times New Roman" panose="02020603050405020304" pitchFamily="18" charset="0"/>
              </a:rPr>
              <a:t>presentation </a:t>
            </a:r>
            <a:r>
              <a:rPr lang="en-US" sz="2000" dirty="0">
                <a:latin typeface="Times New Roman" panose="02020603050405020304" pitchFamily="18" charset="0"/>
                <a:cs typeface="Times New Roman" panose="02020603050405020304" pitchFamily="18" charset="0"/>
              </a:rPr>
              <a:t>is to explore the role of the Dubai World Islamic Finance </a:t>
            </a:r>
            <a:r>
              <a:rPr lang="en-US" sz="2000" dirty="0" smtClean="0">
                <a:latin typeface="Times New Roman" panose="02020603050405020304" pitchFamily="18" charset="0"/>
                <a:cs typeface="Times New Roman" panose="02020603050405020304" pitchFamily="18" charset="0"/>
              </a:rPr>
              <a:t>Arbitration Center </a:t>
            </a:r>
            <a:r>
              <a:rPr lang="en-US" sz="2000" dirty="0">
                <a:latin typeface="Times New Roman" panose="02020603050405020304" pitchFamily="18" charset="0"/>
                <a:cs typeface="Times New Roman" panose="02020603050405020304" pitchFamily="18" charset="0"/>
              </a:rPr>
              <a:t>(“DWIFAC”) and its’ jurisprudence office (DWIFACJO) as the </a:t>
            </a:r>
            <a:r>
              <a:rPr lang="en-US" sz="2000" dirty="0" smtClean="0">
                <a:latin typeface="Times New Roman" panose="02020603050405020304" pitchFamily="18" charset="0"/>
                <a:cs typeface="Times New Roman" panose="02020603050405020304" pitchFamily="18" charset="0"/>
              </a:rPr>
              <a:t>dispute resolution </a:t>
            </a:r>
            <a:r>
              <a:rPr lang="en-US" sz="2000" dirty="0">
                <a:latin typeface="Times New Roman" panose="02020603050405020304" pitchFamily="18" charset="0"/>
                <a:cs typeface="Times New Roman" panose="02020603050405020304" pitchFamily="18" charset="0"/>
              </a:rPr>
              <a:t>center of the Islamic finance industry, fitting in with the recent </a:t>
            </a:r>
            <a:r>
              <a:rPr lang="en-US" sz="2000" dirty="0" smtClean="0">
                <a:latin typeface="Times New Roman" panose="02020603050405020304" pitchFamily="18" charset="0"/>
                <a:cs typeface="Times New Roman" panose="02020603050405020304" pitchFamily="18" charset="0"/>
              </a:rPr>
              <a:t>2013 Sheikh </a:t>
            </a:r>
            <a:r>
              <a:rPr lang="en-US" sz="2000" dirty="0">
                <a:latin typeface="Times New Roman" panose="02020603050405020304" pitchFamily="18" charset="0"/>
                <a:cs typeface="Times New Roman" panose="02020603050405020304" pitchFamily="18" charset="0"/>
              </a:rPr>
              <a:t>Mohammad ‘Dubai as the Capital of the Islamic Economy’ initiative.</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15875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a:t>
            </a:r>
            <a:endParaRPr lang="en-GB" dirty="0"/>
          </a:p>
        </p:txBody>
      </p:sp>
      <p:sp>
        <p:nvSpPr>
          <p:cNvPr id="3" name="Content Placeholder 2"/>
          <p:cNvSpPr>
            <a:spLocks noGrp="1"/>
          </p:cNvSpPr>
          <p:nvPr>
            <p:ph idx="1"/>
          </p:nvPr>
        </p:nvSpPr>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The objective of the </a:t>
            </a:r>
            <a:r>
              <a:rPr lang="en-US" sz="2000" dirty="0" smtClean="0">
                <a:latin typeface="Times New Roman" panose="02020603050405020304" pitchFamily="18" charset="0"/>
                <a:cs typeface="Times New Roman" panose="02020603050405020304" pitchFamily="18" charset="0"/>
              </a:rPr>
              <a:t>presentation </a:t>
            </a:r>
            <a:r>
              <a:rPr lang="en-US" sz="2000" dirty="0">
                <a:latin typeface="Times New Roman" panose="02020603050405020304" pitchFamily="18" charset="0"/>
                <a:cs typeface="Times New Roman" panose="02020603050405020304" pitchFamily="18" charset="0"/>
              </a:rPr>
              <a:t>is to show how using a common law </a:t>
            </a:r>
            <a:r>
              <a:rPr lang="en-US" sz="2000" dirty="0" smtClean="0">
                <a:latin typeface="Times New Roman" panose="02020603050405020304" pitchFamily="18" charset="0"/>
                <a:cs typeface="Times New Roman" panose="02020603050405020304" pitchFamily="18" charset="0"/>
              </a:rPr>
              <a:t>jurisdiction inadvertently </a:t>
            </a:r>
            <a:r>
              <a:rPr lang="en-US" sz="2000" dirty="0">
                <a:latin typeface="Times New Roman" panose="02020603050405020304" pitchFamily="18" charset="0"/>
                <a:cs typeface="Times New Roman" panose="02020603050405020304" pitchFamily="18" charset="0"/>
              </a:rPr>
              <a:t>transforms Islamic financial transactions into </a:t>
            </a:r>
            <a:r>
              <a:rPr lang="en-US" sz="2000" dirty="0" smtClean="0">
                <a:latin typeface="Times New Roman" panose="02020603050405020304" pitchFamily="18" charset="0"/>
                <a:cs typeface="Times New Roman" panose="02020603050405020304" pitchFamily="18" charset="0"/>
              </a:rPr>
              <a:t>conventional disputes</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This </a:t>
            </a:r>
            <a:r>
              <a:rPr lang="en-US" sz="2000" dirty="0">
                <a:latin typeface="Times New Roman" panose="02020603050405020304" pitchFamily="18" charset="0"/>
                <a:cs typeface="Times New Roman" panose="02020603050405020304" pitchFamily="18" charset="0"/>
              </a:rPr>
              <a:t>is done through analysis of the cases </a:t>
            </a:r>
            <a:r>
              <a:rPr lang="en-US" sz="2000" b="1" i="1" dirty="0" err="1">
                <a:latin typeface="Times New Roman" panose="02020603050405020304" pitchFamily="18" charset="0"/>
                <a:cs typeface="Times New Roman" panose="02020603050405020304" pitchFamily="18" charset="0"/>
              </a:rPr>
              <a:t>Beximco</a:t>
            </a:r>
            <a:r>
              <a:rPr lang="en-US" sz="2000" b="1" i="1" dirty="0">
                <a:latin typeface="Times New Roman" panose="02020603050405020304" pitchFamily="18" charset="0"/>
                <a:cs typeface="Times New Roman" panose="02020603050405020304" pitchFamily="18" charset="0"/>
              </a:rPr>
              <a:t> </a:t>
            </a:r>
            <a:r>
              <a:rPr lang="en-US" sz="2000" i="1" dirty="0" smtClean="0">
                <a:latin typeface="Times New Roman" panose="02020603050405020304" pitchFamily="18" charset="0"/>
                <a:cs typeface="Times New Roman" panose="02020603050405020304" pitchFamily="18" charset="0"/>
              </a:rPr>
              <a:t>Pharmaceuticals </a:t>
            </a:r>
            <a:r>
              <a:rPr lang="en-GB" sz="2000" i="1" dirty="0" smtClean="0">
                <a:latin typeface="Times New Roman" panose="02020603050405020304" pitchFamily="18" charset="0"/>
                <a:cs typeface="Times New Roman" panose="02020603050405020304" pitchFamily="18" charset="0"/>
              </a:rPr>
              <a:t>Ltd</a:t>
            </a:r>
            <a:r>
              <a:rPr lang="en-GB" sz="2000" i="1" dirty="0">
                <a:latin typeface="Times New Roman" panose="02020603050405020304" pitchFamily="18" charset="0"/>
                <a:cs typeface="Times New Roman" panose="02020603050405020304" pitchFamily="18" charset="0"/>
              </a:rPr>
              <a:t>, Bangladesh Export Import Co. Ltd., </a:t>
            </a:r>
            <a:r>
              <a:rPr lang="en-GB" sz="2000" i="1" dirty="0" err="1">
                <a:latin typeface="Times New Roman" panose="02020603050405020304" pitchFamily="18" charset="0"/>
                <a:cs typeface="Times New Roman" panose="02020603050405020304" pitchFamily="18" charset="0"/>
              </a:rPr>
              <a:t>Mr.</a:t>
            </a:r>
            <a:r>
              <a:rPr lang="en-GB" sz="2000" i="1" dirty="0">
                <a:latin typeface="Times New Roman" panose="02020603050405020304" pitchFamily="18" charset="0"/>
                <a:cs typeface="Times New Roman" panose="02020603050405020304" pitchFamily="18" charset="0"/>
              </a:rPr>
              <a:t> Ahmad </a:t>
            </a:r>
            <a:r>
              <a:rPr lang="en-GB" sz="2000" i="1" dirty="0" err="1">
                <a:latin typeface="Times New Roman" panose="02020603050405020304" pitchFamily="18" charset="0"/>
                <a:cs typeface="Times New Roman" panose="02020603050405020304" pitchFamily="18" charset="0"/>
              </a:rPr>
              <a:t>Solail</a:t>
            </a:r>
            <a:r>
              <a:rPr lang="en-GB" sz="2000" i="1" dirty="0">
                <a:latin typeface="Times New Roman" panose="02020603050405020304" pitchFamily="18" charset="0"/>
                <a:cs typeface="Times New Roman" panose="02020603050405020304" pitchFamily="18" charset="0"/>
              </a:rPr>
              <a:t> </a:t>
            </a:r>
            <a:r>
              <a:rPr lang="en-GB" sz="2000" i="1" dirty="0" err="1">
                <a:latin typeface="Times New Roman" panose="02020603050405020304" pitchFamily="18" charset="0"/>
                <a:cs typeface="Times New Roman" panose="02020603050405020304" pitchFamily="18" charset="0"/>
              </a:rPr>
              <a:t>Fasiuhur</a:t>
            </a:r>
            <a:r>
              <a:rPr lang="en-GB" sz="2000" i="1" dirty="0">
                <a:latin typeface="Times New Roman" panose="02020603050405020304" pitchFamily="18" charset="0"/>
                <a:cs typeface="Times New Roman" panose="02020603050405020304" pitchFamily="18" charset="0"/>
              </a:rPr>
              <a:t> </a:t>
            </a:r>
            <a:r>
              <a:rPr lang="en-GB" sz="2000" i="1" dirty="0" err="1">
                <a:latin typeface="Times New Roman" panose="02020603050405020304" pitchFamily="18" charset="0"/>
                <a:cs typeface="Times New Roman" panose="02020603050405020304" pitchFamily="18" charset="0"/>
              </a:rPr>
              <a:t>Rahman</a:t>
            </a:r>
            <a:r>
              <a:rPr lang="en-GB" sz="2000" i="1" dirty="0" smtClean="0">
                <a:latin typeface="Times New Roman" panose="02020603050405020304" pitchFamily="18" charset="0"/>
                <a:cs typeface="Times New Roman" panose="02020603050405020304" pitchFamily="18" charset="0"/>
              </a:rPr>
              <a:t>, </a:t>
            </a:r>
            <a:r>
              <a:rPr lang="en-US" sz="2000" i="1" dirty="0" err="1" smtClean="0">
                <a:latin typeface="Times New Roman" panose="02020603050405020304" pitchFamily="18" charset="0"/>
                <a:cs typeface="Times New Roman" panose="02020603050405020304" pitchFamily="18" charset="0"/>
              </a:rPr>
              <a:t>Beximco</a:t>
            </a:r>
            <a:r>
              <a:rPr lang="en-US" sz="2000" i="1" dirty="0" smtClean="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(Holdings) Ltd. v. </a:t>
            </a:r>
            <a:r>
              <a:rPr lang="en-US" sz="2000" i="1" dirty="0" err="1">
                <a:latin typeface="Times New Roman" panose="02020603050405020304" pitchFamily="18" charset="0"/>
                <a:cs typeface="Times New Roman" panose="02020603050405020304" pitchFamily="18" charset="0"/>
              </a:rPr>
              <a:t>Shamil</a:t>
            </a:r>
            <a:r>
              <a:rPr lang="en-US" sz="2000" i="1" dirty="0">
                <a:latin typeface="Times New Roman" panose="02020603050405020304" pitchFamily="18" charset="0"/>
                <a:cs typeface="Times New Roman" panose="02020603050405020304" pitchFamily="18" charset="0"/>
              </a:rPr>
              <a:t> Bank of Bahrain E.C. </a:t>
            </a:r>
            <a:r>
              <a:rPr lang="en-US" sz="2000" dirty="0">
                <a:latin typeface="Times New Roman" panose="02020603050405020304" pitchFamily="18" charset="0"/>
                <a:cs typeface="Times New Roman" panose="02020603050405020304" pitchFamily="18" charset="0"/>
              </a:rPr>
              <a:t>[2004] EWCA </a:t>
            </a:r>
            <a:r>
              <a:rPr lang="en-US" sz="2000" dirty="0" err="1">
                <a:latin typeface="Times New Roman" panose="02020603050405020304" pitchFamily="18" charset="0"/>
                <a:cs typeface="Times New Roman" panose="02020603050405020304" pitchFamily="18" charset="0"/>
              </a:rPr>
              <a:t>Civ</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19 and </a:t>
            </a:r>
            <a:r>
              <a:rPr lang="en-US" sz="2000" i="1" dirty="0" smtClean="0">
                <a:latin typeface="Times New Roman" panose="02020603050405020304" pitchFamily="18" charset="0"/>
                <a:cs typeface="Times New Roman" panose="02020603050405020304" pitchFamily="18" charset="0"/>
              </a:rPr>
              <a:t>Investment </a:t>
            </a:r>
            <a:r>
              <a:rPr lang="en-US" sz="2000" i="1" dirty="0">
                <a:latin typeface="Times New Roman" panose="02020603050405020304" pitchFamily="18" charset="0"/>
                <a:cs typeface="Times New Roman" panose="02020603050405020304" pitchFamily="18" charset="0"/>
              </a:rPr>
              <a:t>Dar Co KSCC v </a:t>
            </a:r>
            <a:r>
              <a:rPr lang="en-US" sz="2000" b="1" i="1" dirty="0" err="1">
                <a:latin typeface="Times New Roman" panose="02020603050405020304" pitchFamily="18" charset="0"/>
                <a:cs typeface="Times New Roman" panose="02020603050405020304" pitchFamily="18" charset="0"/>
              </a:rPr>
              <a:t>Blom</a:t>
            </a:r>
            <a:r>
              <a:rPr lang="en-US" sz="2000" b="1" i="1" dirty="0">
                <a:latin typeface="Times New Roman" panose="02020603050405020304" pitchFamily="18" charset="0"/>
                <a:cs typeface="Times New Roman" panose="02020603050405020304" pitchFamily="18" charset="0"/>
              </a:rPr>
              <a:t> Development Bank </a:t>
            </a:r>
            <a:r>
              <a:rPr lang="en-US" sz="2000" i="1" dirty="0">
                <a:latin typeface="Times New Roman" panose="02020603050405020304" pitchFamily="18" charset="0"/>
                <a:cs typeface="Times New Roman" panose="02020603050405020304" pitchFamily="18" charset="0"/>
              </a:rPr>
              <a:t>Sal </a:t>
            </a:r>
            <a:r>
              <a:rPr lang="en-US" sz="2000" dirty="0">
                <a:latin typeface="Times New Roman" panose="02020603050405020304" pitchFamily="18" charset="0"/>
                <a:cs typeface="Times New Roman" panose="02020603050405020304" pitchFamily="18" charset="0"/>
              </a:rPr>
              <a:t>[2009] EWHC </a:t>
            </a:r>
            <a:r>
              <a:rPr lang="en-US" sz="2000" dirty="0" smtClean="0">
                <a:latin typeface="Times New Roman" panose="02020603050405020304" pitchFamily="18" charset="0"/>
                <a:cs typeface="Times New Roman" panose="02020603050405020304" pitchFamily="18" charset="0"/>
              </a:rPr>
              <a:t>3545.</a:t>
            </a:r>
          </a:p>
          <a:p>
            <a:pPr marL="0" indent="0">
              <a:buNone/>
            </a:pPr>
            <a:r>
              <a:rPr lang="en-US" sz="2000" dirty="0" smtClean="0">
                <a:latin typeface="Times New Roman" panose="02020603050405020304" pitchFamily="18" charset="0"/>
                <a:cs typeface="Times New Roman" panose="02020603050405020304" pitchFamily="18" charset="0"/>
              </a:rPr>
              <a:t>Through </a:t>
            </a:r>
            <a:r>
              <a:rPr lang="en-US" sz="2000" dirty="0">
                <a:latin typeface="Times New Roman" panose="02020603050405020304" pitchFamily="18" charset="0"/>
                <a:cs typeface="Times New Roman" panose="02020603050405020304" pitchFamily="18" charset="0"/>
              </a:rPr>
              <a:t>case analysis combined with an exploration of </a:t>
            </a:r>
            <a:r>
              <a:rPr lang="en-US" sz="2000" dirty="0" smtClean="0">
                <a:latin typeface="Times New Roman" panose="02020603050405020304" pitchFamily="18" charset="0"/>
                <a:cs typeface="Times New Roman" panose="02020603050405020304" pitchFamily="18" charset="0"/>
              </a:rPr>
              <a:t>the efficacy </a:t>
            </a:r>
            <a:r>
              <a:rPr lang="en-US" sz="2000" dirty="0">
                <a:latin typeface="Times New Roman" panose="02020603050405020304" pitchFamily="18" charset="0"/>
                <a:cs typeface="Times New Roman" panose="02020603050405020304" pitchFamily="18" charset="0"/>
              </a:rPr>
              <a:t>of existing arbitration </a:t>
            </a:r>
            <a:r>
              <a:rPr lang="en-US" sz="2000" dirty="0" smtClean="0">
                <a:latin typeface="Times New Roman" panose="02020603050405020304" pitchFamily="18" charset="0"/>
                <a:cs typeface="Times New Roman" panose="02020603050405020304" pitchFamily="18" charset="0"/>
              </a:rPr>
              <a:t>centers, </a:t>
            </a:r>
            <a:r>
              <a:rPr lang="en-US" sz="2000" dirty="0">
                <a:latin typeface="Times New Roman" panose="02020603050405020304" pitchFamily="18" charset="0"/>
                <a:cs typeface="Times New Roman" panose="02020603050405020304" pitchFamily="18" charset="0"/>
              </a:rPr>
              <a:t>this </a:t>
            </a:r>
            <a:r>
              <a:rPr lang="en-US" sz="2000" dirty="0" smtClean="0">
                <a:latin typeface="Times New Roman" panose="02020603050405020304" pitchFamily="18" charset="0"/>
                <a:cs typeface="Times New Roman" panose="02020603050405020304" pitchFamily="18" charset="0"/>
              </a:rPr>
              <a:t>presentation </a:t>
            </a:r>
            <a:r>
              <a:rPr lang="en-US" sz="2000" dirty="0">
                <a:latin typeface="Times New Roman" panose="02020603050405020304" pitchFamily="18" charset="0"/>
                <a:cs typeface="Times New Roman" panose="02020603050405020304" pitchFamily="18" charset="0"/>
              </a:rPr>
              <a:t>will seek to reveal that the Islamic </a:t>
            </a:r>
            <a:r>
              <a:rPr lang="en-US" sz="2000" dirty="0" smtClean="0">
                <a:latin typeface="Times New Roman" panose="02020603050405020304" pitchFamily="18" charset="0"/>
                <a:cs typeface="Times New Roman" panose="02020603050405020304" pitchFamily="18" charset="0"/>
              </a:rPr>
              <a:t>finance industry </a:t>
            </a:r>
            <a:r>
              <a:rPr lang="en-US" sz="2000" dirty="0">
                <a:latin typeface="Times New Roman" panose="02020603050405020304" pitchFamily="18" charset="0"/>
                <a:cs typeface="Times New Roman" panose="02020603050405020304" pitchFamily="18" charset="0"/>
              </a:rPr>
              <a:t>currently lacks an adequate dispute resolution mechanism and </a:t>
            </a:r>
            <a:r>
              <a:rPr lang="en-US" sz="2000" dirty="0" smtClean="0">
                <a:latin typeface="Times New Roman" panose="02020603050405020304" pitchFamily="18" charset="0"/>
                <a:cs typeface="Times New Roman" panose="02020603050405020304" pitchFamily="18" charset="0"/>
              </a:rPr>
              <a:t>facility to </a:t>
            </a:r>
            <a:r>
              <a:rPr lang="en-US" sz="2000" dirty="0">
                <a:latin typeface="Times New Roman" panose="02020603050405020304" pitchFamily="18" charset="0"/>
                <a:cs typeface="Times New Roman" panose="02020603050405020304" pitchFamily="18" charset="0"/>
              </a:rPr>
              <a:t>adjudicate disputes arising from Islamic finance contracts.</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02577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Should Courts Be Used?</a:t>
            </a:r>
            <a:endParaRPr lang="en-GB" dirty="0"/>
          </a:p>
        </p:txBody>
      </p:sp>
      <p:sp>
        <p:nvSpPr>
          <p:cNvPr id="3" name="Content Placeholder 2"/>
          <p:cNvSpPr>
            <a:spLocks noGrp="1"/>
          </p:cNvSpPr>
          <p:nvPr>
            <p:ph idx="1"/>
          </p:nvPr>
        </p:nvSpPr>
        <p:spPr/>
        <p:txBody>
          <a:bodyPr>
            <a:noAutofit/>
          </a:bodyPr>
          <a:lstStyle/>
          <a:p>
            <a:pPr marL="0" indent="0">
              <a:spcBef>
                <a:spcPts val="0"/>
              </a:spcBef>
              <a:buNone/>
            </a:pPr>
            <a:r>
              <a:rPr lang="en-US" sz="2000" dirty="0" err="1">
                <a:latin typeface="Times New Roman" panose="02020603050405020304" pitchFamily="18" charset="0"/>
                <a:cs typeface="Times New Roman" panose="02020603050405020304" pitchFamily="18" charset="0"/>
              </a:rPr>
              <a:t>Asutay</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Hasan</a:t>
            </a:r>
            <a:r>
              <a:rPr lang="en-US" sz="2000" dirty="0">
                <a:latin typeface="Times New Roman" panose="02020603050405020304" pitchFamily="18" charset="0"/>
                <a:cs typeface="Times New Roman" panose="02020603050405020304" pitchFamily="18" charset="0"/>
              </a:rPr>
              <a:t> (2011:64) state that due to the common law,</a:t>
            </a:r>
          </a:p>
          <a:p>
            <a:pPr marL="0" indent="0">
              <a:spcBef>
                <a:spcPts val="0"/>
              </a:spcBef>
              <a:buNone/>
            </a:pPr>
            <a:r>
              <a:rPr lang="en-US" sz="2000" dirty="0" smtClean="0">
                <a:latin typeface="Times New Roman" panose="02020603050405020304" pitchFamily="18" charset="0"/>
                <a:cs typeface="Times New Roman" panose="02020603050405020304" pitchFamily="18" charset="0"/>
              </a:rPr>
              <a:t>interpretational </a:t>
            </a:r>
            <a:r>
              <a:rPr lang="en-US" sz="2000" dirty="0">
                <a:latin typeface="Times New Roman" panose="02020603050405020304" pitchFamily="18" charset="0"/>
                <a:cs typeface="Times New Roman" panose="02020603050405020304" pitchFamily="18" charset="0"/>
              </a:rPr>
              <a:t>approach used to resolve Islamic finance cases in UK/</a:t>
            </a:r>
            <a:r>
              <a:rPr lang="en-US" sz="2000" dirty="0" smtClean="0">
                <a:latin typeface="Times New Roman" panose="02020603050405020304" pitchFamily="18" charset="0"/>
                <a:cs typeface="Times New Roman" panose="02020603050405020304" pitchFamily="18" charset="0"/>
              </a:rPr>
              <a:t>common law </a:t>
            </a:r>
            <a:r>
              <a:rPr lang="en-US" sz="2000" dirty="0">
                <a:latin typeface="Times New Roman" panose="02020603050405020304" pitchFamily="18" charset="0"/>
                <a:cs typeface="Times New Roman" panose="02020603050405020304" pitchFamily="18" charset="0"/>
              </a:rPr>
              <a:t>courts,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is denied as a valid source of law for governing </a:t>
            </a:r>
            <a:r>
              <a:rPr lang="en-US" sz="2000" dirty="0" smtClean="0">
                <a:latin typeface="Times New Roman" panose="02020603050405020304" pitchFamily="18" charset="0"/>
                <a:cs typeface="Times New Roman" panose="02020603050405020304" pitchFamily="18" charset="0"/>
              </a:rPr>
              <a:t>a commercial </a:t>
            </a:r>
            <a:r>
              <a:rPr lang="en-US" sz="2000" dirty="0">
                <a:latin typeface="Times New Roman" panose="02020603050405020304" pitchFamily="18" charset="0"/>
                <a:cs typeface="Times New Roman" panose="02020603050405020304" pitchFamily="18" charset="0"/>
              </a:rPr>
              <a:t>dispute or Islamic finance transaction. </a:t>
            </a:r>
            <a:endParaRPr lang="en-US" sz="2000" dirty="0" smtClean="0">
              <a:latin typeface="Times New Roman" panose="02020603050405020304" pitchFamily="18" charset="0"/>
              <a:cs typeface="Times New Roman" panose="02020603050405020304" pitchFamily="18" charset="0"/>
            </a:endParaRPr>
          </a:p>
          <a:p>
            <a:pPr marL="0" indent="0">
              <a:spcBef>
                <a:spcPts val="0"/>
              </a:spcBef>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When </a:t>
            </a:r>
            <a:r>
              <a:rPr lang="en-US" sz="2000" dirty="0">
                <a:latin typeface="Times New Roman" panose="02020603050405020304" pitchFamily="18" charset="0"/>
                <a:cs typeface="Times New Roman" panose="02020603050405020304" pitchFamily="18" charset="0"/>
              </a:rPr>
              <a:t>English/common </a:t>
            </a:r>
            <a:r>
              <a:rPr lang="en-US" sz="2000" dirty="0" smtClean="0">
                <a:latin typeface="Times New Roman" panose="02020603050405020304" pitchFamily="18" charset="0"/>
                <a:cs typeface="Times New Roman" panose="02020603050405020304" pitchFamily="18" charset="0"/>
              </a:rPr>
              <a:t>law is </a:t>
            </a:r>
            <a:r>
              <a:rPr lang="en-US" sz="2000" dirty="0">
                <a:latin typeface="Times New Roman" panose="02020603050405020304" pitchFamily="18" charset="0"/>
                <a:cs typeface="Times New Roman" panose="02020603050405020304" pitchFamily="18" charset="0"/>
              </a:rPr>
              <a:t>designated as the governing jurisdiction of an Islamic finance contract, </a:t>
            </a:r>
            <a:r>
              <a:rPr lang="en-US" sz="2000" dirty="0" smtClean="0">
                <a:latin typeface="Times New Roman" panose="02020603050405020304" pitchFamily="18" charset="0"/>
                <a:cs typeface="Times New Roman" panose="02020603050405020304" pitchFamily="18" charset="0"/>
              </a:rPr>
              <a:t>courts tend </a:t>
            </a:r>
            <a:r>
              <a:rPr lang="en-US" sz="2000" dirty="0">
                <a:latin typeface="Times New Roman" panose="02020603050405020304" pitchFamily="18" charset="0"/>
                <a:cs typeface="Times New Roman" panose="02020603050405020304" pitchFamily="18" charset="0"/>
              </a:rPr>
              <a:t>to sever any association with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by recognizing conflict of laws </a:t>
            </a:r>
            <a:r>
              <a:rPr lang="en-US" sz="2000" dirty="0" smtClean="0">
                <a:latin typeface="Times New Roman" panose="02020603050405020304" pitchFamily="18" charset="0"/>
                <a:cs typeface="Times New Roman" panose="02020603050405020304" pitchFamily="18" charset="0"/>
              </a:rPr>
              <a:t>and asserting </a:t>
            </a:r>
            <a:r>
              <a:rPr lang="en-US" sz="2000" dirty="0">
                <a:latin typeface="Times New Roman" panose="02020603050405020304" pitchFamily="18" charset="0"/>
                <a:cs typeface="Times New Roman" panose="02020603050405020304" pitchFamily="18" charset="0"/>
              </a:rPr>
              <a:t>that only a national law can govern the contract.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93774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Should Courts Be Used?</a:t>
            </a:r>
            <a:endParaRPr lang="en-US" i="1" dirty="0"/>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Judges </a:t>
            </a:r>
            <a:r>
              <a:rPr lang="en-US" sz="2000" dirty="0">
                <a:latin typeface="Times New Roman" panose="02020603050405020304" pitchFamily="18" charset="0"/>
                <a:cs typeface="Times New Roman" panose="02020603050405020304" pitchFamily="18" charset="0"/>
              </a:rPr>
              <a:t>then strictly apply English law to the commercial dispute, further disassociating the Islamic aspects of the transaction from the adjudication process.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Islamic </a:t>
            </a:r>
            <a:r>
              <a:rPr lang="en-US" sz="2000" dirty="0">
                <a:latin typeface="Times New Roman" panose="02020603050405020304" pitchFamily="18" charset="0"/>
                <a:cs typeface="Times New Roman" panose="02020603050405020304" pitchFamily="18" charset="0"/>
              </a:rPr>
              <a:t>finance dispute resolution must contain recourse to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 order to preserve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compliance and the Islamic component of the financial transaction</a:t>
            </a:r>
            <a:r>
              <a:rPr lang="en-US" sz="2000" dirty="0"/>
              <a:t>.</a:t>
            </a:r>
            <a:endParaRPr lang="en-GB" sz="2000" dirty="0"/>
          </a:p>
          <a:p>
            <a:endParaRPr lang="en-US" sz="1800" dirty="0"/>
          </a:p>
        </p:txBody>
      </p:sp>
    </p:spTree>
    <p:extLst>
      <p:ext uri="{BB962C8B-B14F-4D97-AF65-F5344CB8AC3E}">
        <p14:creationId xmlns:p14="http://schemas.microsoft.com/office/powerpoint/2010/main" val="22767627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Beximco</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In </a:t>
            </a:r>
            <a:r>
              <a:rPr lang="en-US" sz="2000" i="1" dirty="0" err="1" smtClean="0">
                <a:latin typeface="Times New Roman" panose="02020603050405020304" pitchFamily="18" charset="0"/>
                <a:cs typeface="Times New Roman" panose="02020603050405020304" pitchFamily="18" charset="0"/>
              </a:rPr>
              <a:t>Beximco</a:t>
            </a:r>
            <a:r>
              <a:rPr lang="en-US" sz="2000" dirty="0" smtClean="0">
                <a:latin typeface="Times New Roman" panose="02020603050405020304" pitchFamily="18" charset="0"/>
                <a:cs typeface="Times New Roman" panose="02020603050405020304" pitchFamily="18" charset="0"/>
              </a:rPr>
              <a:t>, the defendant/borrower </a:t>
            </a:r>
            <a:r>
              <a:rPr lang="en-US" sz="2000" dirty="0">
                <a:latin typeface="Times New Roman" panose="02020603050405020304" pitchFamily="18" charset="0"/>
                <a:cs typeface="Times New Roman" panose="02020603050405020304" pitchFamily="18" charset="0"/>
              </a:rPr>
              <a:t>entered into a </a:t>
            </a:r>
            <a:r>
              <a:rPr lang="en-US" sz="2000" i="1" dirty="0" err="1">
                <a:latin typeface="Times New Roman" panose="02020603050405020304" pitchFamily="18" charset="0"/>
                <a:cs typeface="Times New Roman" panose="02020603050405020304" pitchFamily="18" charset="0"/>
              </a:rPr>
              <a:t>murabahah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agreement with </a:t>
            </a:r>
            <a:r>
              <a:rPr lang="en-US" sz="2000" dirty="0" smtClean="0">
                <a:latin typeface="Times New Roman" panose="02020603050405020304" pitchFamily="18" charset="0"/>
                <a:cs typeface="Times New Roman" panose="02020603050405020304" pitchFamily="18" charset="0"/>
              </a:rPr>
              <a:t>the plaintiff</a:t>
            </a:r>
            <a:r>
              <a:rPr lang="en-US" sz="2000" dirty="0">
                <a:latin typeface="Times New Roman" panose="02020603050405020304" pitchFamily="18" charset="0"/>
                <a:cs typeface="Times New Roman" panose="02020603050405020304" pitchFamily="18" charset="0"/>
              </a:rPr>
              <a:t>. </a:t>
            </a:r>
          </a:p>
          <a:p>
            <a:pPr marL="0" indent="0">
              <a:buNone/>
            </a:pPr>
            <a:r>
              <a:rPr lang="en-US" sz="2000" dirty="0" smtClean="0">
                <a:latin typeface="Times New Roman" panose="02020603050405020304" pitchFamily="18" charset="0"/>
                <a:cs typeface="Times New Roman" panose="02020603050405020304" pitchFamily="18" charset="0"/>
              </a:rPr>
              <a:t>The defendant defaulted </a:t>
            </a:r>
            <a:r>
              <a:rPr lang="en-US" sz="2000" dirty="0">
                <a:latin typeface="Times New Roman" panose="02020603050405020304" pitchFamily="18" charset="0"/>
                <a:cs typeface="Times New Roman" panose="02020603050405020304" pitchFamily="18" charset="0"/>
              </a:rPr>
              <a:t>and after a series of various </a:t>
            </a:r>
            <a:r>
              <a:rPr lang="en-US" sz="2000" dirty="0" smtClean="0">
                <a:latin typeface="Times New Roman" panose="02020603050405020304" pitchFamily="18" charset="0"/>
                <a:cs typeface="Times New Roman" panose="02020603050405020304" pitchFamily="18" charset="0"/>
              </a:rPr>
              <a:t>termination events </a:t>
            </a:r>
            <a:r>
              <a:rPr lang="en-US" sz="2000" dirty="0">
                <a:latin typeface="Times New Roman" panose="02020603050405020304" pitchFamily="18" charset="0"/>
                <a:cs typeface="Times New Roman" panose="02020603050405020304" pitchFamily="18" charset="0"/>
              </a:rPr>
              <a:t>under the agreements, the plaintiff finally brought the case to court </a:t>
            </a:r>
            <a:r>
              <a:rPr lang="en-US" sz="2000" dirty="0" smtClean="0">
                <a:latin typeface="Times New Roman" panose="02020603050405020304" pitchFamily="18" charset="0"/>
                <a:cs typeface="Times New Roman" panose="02020603050405020304" pitchFamily="18" charset="0"/>
              </a:rPr>
              <a:t>and made </a:t>
            </a:r>
            <a:r>
              <a:rPr lang="en-US" sz="2000" dirty="0">
                <a:latin typeface="Times New Roman" panose="02020603050405020304" pitchFamily="18" charset="0"/>
                <a:cs typeface="Times New Roman" panose="02020603050405020304" pitchFamily="18" charset="0"/>
              </a:rPr>
              <a:t>an application for summary </a:t>
            </a:r>
            <a:r>
              <a:rPr lang="en-US" sz="2000" dirty="0" smtClean="0">
                <a:latin typeface="Times New Roman" panose="02020603050405020304" pitchFamily="18" charset="0"/>
                <a:cs typeface="Times New Roman" panose="02020603050405020304" pitchFamily="18" charset="0"/>
              </a:rPr>
              <a:t>judgment</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he defendant </a:t>
            </a:r>
            <a:r>
              <a:rPr lang="en-US" sz="2000" dirty="0">
                <a:latin typeface="Times New Roman" panose="02020603050405020304" pitchFamily="18" charset="0"/>
                <a:cs typeface="Times New Roman" panose="02020603050405020304" pitchFamily="18" charset="0"/>
              </a:rPr>
              <a:t>argued that </a:t>
            </a:r>
            <a:r>
              <a:rPr lang="en-US" sz="2000" dirty="0" smtClean="0">
                <a:latin typeface="Times New Roman" panose="02020603050405020304" pitchFamily="18" charset="0"/>
                <a:cs typeface="Times New Roman" panose="02020603050405020304" pitchFamily="18" charset="0"/>
              </a:rPr>
              <a:t>the </a:t>
            </a:r>
            <a:r>
              <a:rPr lang="en-US" sz="2000" i="1" dirty="0" err="1" smtClean="0">
                <a:latin typeface="Times New Roman" panose="02020603050405020304" pitchFamily="18" charset="0"/>
                <a:cs typeface="Times New Roman" panose="02020603050405020304" pitchFamily="18" charset="0"/>
              </a:rPr>
              <a:t>murabahah</a:t>
            </a:r>
            <a:r>
              <a:rPr lang="en-US" sz="2000" i="1"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agreements were invalid and unenforceable because they were </a:t>
            </a:r>
            <a:r>
              <a:rPr lang="en-US" sz="2000" dirty="0" smtClean="0">
                <a:latin typeface="Times New Roman" panose="02020603050405020304" pitchFamily="18" charset="0"/>
                <a:cs typeface="Times New Roman" panose="02020603050405020304" pitchFamily="18" charset="0"/>
              </a:rPr>
              <a:t>in actuality </a:t>
            </a:r>
            <a:r>
              <a:rPr lang="en-US" sz="2000" dirty="0">
                <a:latin typeface="Times New Roman" panose="02020603050405020304" pitchFamily="18" charset="0"/>
                <a:cs typeface="Times New Roman" panose="02020603050405020304" pitchFamily="18" charset="0"/>
              </a:rPr>
              <a:t>disguised loans charging interest (</a:t>
            </a:r>
            <a:r>
              <a:rPr lang="en-US" sz="2000" dirty="0" err="1">
                <a:latin typeface="Times New Roman" panose="02020603050405020304" pitchFamily="18" charset="0"/>
                <a:cs typeface="Times New Roman" panose="02020603050405020304" pitchFamily="18" charset="0"/>
              </a:rPr>
              <a:t>Asutay</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Hasan</a:t>
            </a:r>
            <a:r>
              <a:rPr lang="en-US" sz="2000" dirty="0">
                <a:latin typeface="Times New Roman" panose="02020603050405020304" pitchFamily="18" charset="0"/>
                <a:cs typeface="Times New Roman" panose="02020603050405020304" pitchFamily="18" charset="0"/>
              </a:rPr>
              <a:t>, 2011: 56).</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62660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Beximco</a:t>
            </a:r>
            <a:endParaRPr lang="en-US" dirty="0"/>
          </a:p>
        </p:txBody>
      </p:sp>
      <p:sp>
        <p:nvSpPr>
          <p:cNvPr id="3" name="Content Placeholder 2"/>
          <p:cNvSpPr>
            <a:spLocks noGrp="1"/>
          </p:cNvSpPr>
          <p:nvPr>
            <p:ph idx="1"/>
          </p:nvPr>
        </p:nvSpPr>
        <p:spPr/>
        <p:txBody>
          <a:bodyPr/>
          <a:lstStyle/>
          <a:p>
            <a:pPr>
              <a:buNone/>
            </a:pPr>
            <a:r>
              <a:rPr lang="en-GB" dirty="0" smtClean="0">
                <a:latin typeface="Times New Roman" pitchFamily="18" charset="0"/>
                <a:cs typeface="Times New Roman" pitchFamily="18" charset="0"/>
              </a:rPr>
              <a:t>    According to the Appeal Case, the Court ruled that an Islamic Finance contract could not be governed by </a:t>
            </a:r>
            <a:r>
              <a:rPr lang="en-GB" i="1" dirty="0" err="1" smtClean="0">
                <a:latin typeface="Times New Roman" pitchFamily="18" charset="0"/>
                <a:cs typeface="Times New Roman" pitchFamily="18" charset="0"/>
              </a:rPr>
              <a:t>Shari’ah</a:t>
            </a:r>
            <a:r>
              <a:rPr lang="en-GB" dirty="0" smtClean="0">
                <a:latin typeface="Times New Roman" pitchFamily="18" charset="0"/>
                <a:cs typeface="Times New Roman" pitchFamily="18" charset="0"/>
              </a:rPr>
              <a:t> law in the UK. </a:t>
            </a:r>
          </a:p>
          <a:p>
            <a:endParaRPr lang="en-GB" dirty="0" smtClean="0">
              <a:latin typeface="Times New Roman" pitchFamily="18" charset="0"/>
              <a:cs typeface="Times New Roman" pitchFamily="18" charset="0"/>
            </a:endParaRPr>
          </a:p>
          <a:p>
            <a:pPr>
              <a:buNone/>
            </a:pPr>
            <a:r>
              <a:rPr lang="en-GB" dirty="0" smtClean="0">
                <a:latin typeface="Times New Roman" pitchFamily="18" charset="0"/>
                <a:cs typeface="Times New Roman" pitchFamily="18" charset="0"/>
              </a:rPr>
              <a:t>    Even if so specified in the contract, the judge further ruled, in fact, that </a:t>
            </a:r>
            <a:r>
              <a:rPr lang="en-GB" i="1" dirty="0" err="1" smtClean="0">
                <a:latin typeface="Times New Roman" pitchFamily="18" charset="0"/>
                <a:cs typeface="Times New Roman" pitchFamily="18" charset="0"/>
              </a:rPr>
              <a:t>Shari’ah</a:t>
            </a:r>
            <a:r>
              <a:rPr lang="en-GB" dirty="0" smtClean="0">
                <a:latin typeface="Times New Roman" pitchFamily="18" charset="0"/>
                <a:cs typeface="Times New Roman" pitchFamily="18" charset="0"/>
              </a:rPr>
              <a:t> law is not a recognizable form of law containing principles of law capable of governing a commercial dispute in the UK.</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Beximco</a:t>
            </a:r>
            <a:endParaRPr lang="en-US" dirty="0"/>
          </a:p>
        </p:txBody>
      </p:sp>
      <p:sp>
        <p:nvSpPr>
          <p:cNvPr id="3" name="Content Placeholder 2"/>
          <p:cNvSpPr>
            <a:spLocks noGrp="1"/>
          </p:cNvSpPr>
          <p:nvPr>
            <p:ph idx="1"/>
          </p:nvPr>
        </p:nvSpPr>
        <p:spPr>
          <a:xfrm>
            <a:off x="1066800" y="1828800"/>
            <a:ext cx="7272339" cy="4324257"/>
          </a:xfrm>
        </p:spPr>
        <p:txBody>
          <a:bodyPr>
            <a:normAutofit fontScale="70000" lnSpcReduction="20000"/>
          </a:bodyPr>
          <a:lstStyle/>
          <a:p>
            <a:pPr>
              <a:buNone/>
            </a:pPr>
            <a:r>
              <a:rPr lang="en-GB" dirty="0" smtClean="0">
                <a:latin typeface="Times New Roman" pitchFamily="18" charset="0"/>
                <a:cs typeface="Times New Roman" pitchFamily="18" charset="0"/>
              </a:rPr>
              <a:t>     Lord Justice Potter stated that </a:t>
            </a:r>
            <a:r>
              <a:rPr lang="en-GB" i="1" dirty="0" err="1" smtClean="0">
                <a:latin typeface="Times New Roman" pitchFamily="18" charset="0"/>
                <a:cs typeface="Times New Roman" pitchFamily="18" charset="0"/>
              </a:rPr>
              <a:t>Shari’ah</a:t>
            </a:r>
            <a:r>
              <a:rPr lang="en-GB" dirty="0" smtClean="0">
                <a:latin typeface="Times New Roman" pitchFamily="18" charset="0"/>
                <a:cs typeface="Times New Roman" pitchFamily="18" charset="0"/>
              </a:rPr>
              <a:t> law, which in his opinion is more of a religion than law, could not apply to a commercial banking transaction in the UK.</a:t>
            </a:r>
          </a:p>
          <a:p>
            <a:pPr>
              <a:buNone/>
            </a:pPr>
            <a:endParaRPr lang="en-GB" dirty="0" smtClean="0">
              <a:latin typeface="Times New Roman" pitchFamily="18" charset="0"/>
              <a:cs typeface="Times New Roman" pitchFamily="18" charset="0"/>
            </a:endParaRPr>
          </a:p>
          <a:p>
            <a:pPr>
              <a:buNone/>
            </a:pPr>
            <a:r>
              <a:rPr lang="en-GB" dirty="0" smtClean="0">
                <a:latin typeface="Times New Roman" pitchFamily="18" charset="0"/>
                <a:cs typeface="Times New Roman" pitchFamily="18" charset="0"/>
              </a:rPr>
              <a:t>      First, Article 3.1 of the Rome Convention (which by s.2 (1) of the </a:t>
            </a:r>
            <a:r>
              <a:rPr lang="en-GB" i="1" dirty="0" smtClean="0">
                <a:latin typeface="Times New Roman" pitchFamily="18" charset="0"/>
                <a:cs typeface="Times New Roman" pitchFamily="18" charset="0"/>
              </a:rPr>
              <a:t>Contracts (Applicable Law) Act</a:t>
            </a:r>
            <a:r>
              <a:rPr lang="en-GB" dirty="0" smtClean="0">
                <a:latin typeface="Times New Roman" pitchFamily="18" charset="0"/>
                <a:cs typeface="Times New Roman" pitchFamily="18" charset="0"/>
              </a:rPr>
              <a:t> 1990 has the force of law in the United Kingdom.  </a:t>
            </a: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    </a:t>
            </a:r>
          </a:p>
          <a:p>
            <a:pPr>
              <a:buNone/>
            </a:pPr>
            <a:r>
              <a:rPr lang="en-US" dirty="0" smtClean="0">
                <a:latin typeface="Times New Roman" pitchFamily="18" charset="0"/>
                <a:cs typeface="Times New Roman" pitchFamily="18" charset="0"/>
              </a:rPr>
              <a:t>     </a:t>
            </a:r>
            <a:r>
              <a:rPr lang="en-GB" dirty="0" smtClean="0">
                <a:latin typeface="Times New Roman" pitchFamily="18" charset="0"/>
                <a:cs typeface="Times New Roman" pitchFamily="18" charset="0"/>
              </a:rPr>
              <a:t>It contemplates that a contract ‘…shall be governed by the law chosen by the parties’ and Article 1.1 of the Rome Convention makes it clear that the reference to the parties choice of law to govern a contract is a reference to the law of a country.  </a:t>
            </a:r>
            <a:endParaRPr lang="en-US" dirty="0" smtClean="0">
              <a:latin typeface="Times New Roman" pitchFamily="18" charset="0"/>
              <a:cs typeface="Times New Roman" pitchFamily="18" charset="0"/>
            </a:endParaRPr>
          </a:p>
          <a:p>
            <a:pPr>
              <a:buNone/>
            </a:pPr>
            <a:r>
              <a:rPr lang="en-GB"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Beximco</a:t>
            </a:r>
            <a:endParaRPr lang="en-US" dirty="0"/>
          </a:p>
        </p:txBody>
      </p:sp>
      <p:sp>
        <p:nvSpPr>
          <p:cNvPr id="3" name="Content Placeholder 2"/>
          <p:cNvSpPr>
            <a:spLocks noGrp="1"/>
          </p:cNvSpPr>
          <p:nvPr>
            <p:ph idx="1"/>
          </p:nvPr>
        </p:nvSpPr>
        <p:spPr/>
        <p:txBody>
          <a:bodyPr>
            <a:normAutofit/>
          </a:bodyPr>
          <a:lstStyle/>
          <a:p>
            <a:pPr>
              <a:buNone/>
            </a:pPr>
            <a:r>
              <a:rPr lang="en-GB" dirty="0" smtClean="0">
                <a:latin typeface="Times New Roman" pitchFamily="18" charset="0"/>
                <a:cs typeface="Times New Roman" pitchFamily="18" charset="0"/>
              </a:rPr>
              <a:t>    Lord Justice Potter further argued that the reference to a choice of a ‘foreign law’ in Article 3.3 suggests that the Convention as a whole only contemplates and sanctions the choice of the law of a country. </a:t>
            </a:r>
          </a:p>
          <a:p>
            <a:pPr>
              <a:buNone/>
            </a:pPr>
            <a:r>
              <a:rPr lang="en-GB" dirty="0" smtClean="0">
                <a:latin typeface="Times New Roman" pitchFamily="18" charset="0"/>
                <a:cs typeface="Times New Roman" pitchFamily="18" charset="0"/>
              </a:rPr>
              <a:t> </a:t>
            </a:r>
          </a:p>
          <a:p>
            <a:pPr>
              <a:buNone/>
            </a:pPr>
            <a:r>
              <a:rPr lang="en-GB" dirty="0" smtClean="0">
                <a:latin typeface="Times New Roman" pitchFamily="18" charset="0"/>
                <a:cs typeface="Times New Roman" pitchFamily="18" charset="0"/>
              </a:rPr>
              <a:t>    Lord Justice Potter stated that </a:t>
            </a:r>
            <a:r>
              <a:rPr lang="en-GB" i="1" dirty="0" err="1" smtClean="0">
                <a:latin typeface="Times New Roman" pitchFamily="18" charset="0"/>
                <a:cs typeface="Times New Roman" pitchFamily="18" charset="0"/>
              </a:rPr>
              <a:t>Shari’ah</a:t>
            </a:r>
            <a:r>
              <a:rPr lang="en-GB" dirty="0" smtClean="0">
                <a:latin typeface="Times New Roman" pitchFamily="18" charset="0"/>
                <a:cs typeface="Times New Roman" pitchFamily="18" charset="0"/>
              </a:rPr>
              <a:t> law is not a national system of law and is classified as a non-national system of law such as ‘</a:t>
            </a:r>
            <a:r>
              <a:rPr lang="en-GB" i="1" dirty="0" err="1" smtClean="0">
                <a:latin typeface="Times New Roman" pitchFamily="18" charset="0"/>
                <a:cs typeface="Times New Roman" pitchFamily="18" charset="0"/>
              </a:rPr>
              <a:t>lex</a:t>
            </a:r>
            <a:r>
              <a:rPr lang="en-GB" i="1" dirty="0" smtClean="0">
                <a:latin typeface="Times New Roman" pitchFamily="18" charset="0"/>
                <a:cs typeface="Times New Roman" pitchFamily="18" charset="0"/>
              </a:rPr>
              <a:t> </a:t>
            </a:r>
            <a:r>
              <a:rPr lang="en-GB" i="1" dirty="0" err="1" smtClean="0">
                <a:latin typeface="Times New Roman" pitchFamily="18" charset="0"/>
                <a:cs typeface="Times New Roman" pitchFamily="18" charset="0"/>
              </a:rPr>
              <a:t>mercatoria</a:t>
            </a:r>
            <a:r>
              <a:rPr lang="en-GB" i="1" dirty="0" smtClean="0">
                <a:latin typeface="Times New Roman" pitchFamily="18" charset="0"/>
                <a:cs typeface="Times New Roman" pitchFamily="18" charset="0"/>
              </a:rPr>
              <a:t>’</a:t>
            </a:r>
            <a:r>
              <a:rPr lang="en-GB" dirty="0" smtClean="0">
                <a:latin typeface="Times New Roman" pitchFamily="18" charset="0"/>
                <a:cs typeface="Times New Roman" pitchFamily="18" charset="0"/>
              </a:rPr>
              <a:t> or ‘general principles of law’ and therefore cannot apply to a commercial transaction in the UK.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Beximco</a:t>
            </a:r>
            <a:endParaRPr lang="en-US" dirty="0"/>
          </a:p>
        </p:txBody>
      </p:sp>
      <p:sp>
        <p:nvSpPr>
          <p:cNvPr id="3" name="Content Placeholder 2"/>
          <p:cNvSpPr>
            <a:spLocks noGrp="1"/>
          </p:cNvSpPr>
          <p:nvPr>
            <p:ph idx="1"/>
          </p:nvPr>
        </p:nvSpPr>
        <p:spPr/>
        <p:txBody>
          <a:bodyPr/>
          <a:lstStyle/>
          <a:p>
            <a:pPr>
              <a:buNone/>
            </a:pPr>
            <a:r>
              <a:rPr lang="en-GB" dirty="0" smtClean="0">
                <a:latin typeface="Times New Roman" pitchFamily="18" charset="0"/>
                <a:cs typeface="Times New Roman" pitchFamily="18" charset="0"/>
              </a:rPr>
              <a:t>    Colon (2011:425) states that even though the Rome Convention has been replaced by Regulation (EC) No. 593/2008 of the European Parliament and the Council of 17 June 2008 on the Law Applicable to Contractual Obligations (Rome I), the conflict of law rules remain the same.  </a:t>
            </a:r>
            <a:endParaRPr lang="en-US"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Beximco</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English </a:t>
            </a:r>
            <a:r>
              <a:rPr lang="en-US" sz="2000" dirty="0">
                <a:latin typeface="Times New Roman" panose="02020603050405020304" pitchFamily="18" charset="0"/>
                <a:cs typeface="Times New Roman" panose="02020603050405020304" pitchFamily="18" charset="0"/>
              </a:rPr>
              <a:t>law was confirmed as the governing law </a:t>
            </a:r>
            <a:r>
              <a:rPr lang="en-US" sz="2000" dirty="0" smtClean="0">
                <a:latin typeface="Times New Roman" panose="02020603050405020304" pitchFamily="18" charset="0"/>
                <a:cs typeface="Times New Roman" panose="02020603050405020304" pitchFamily="18" charset="0"/>
              </a:rPr>
              <a:t>and it </a:t>
            </a:r>
            <a:r>
              <a:rPr lang="en-US" sz="2000" dirty="0">
                <a:latin typeface="Times New Roman" panose="02020603050405020304" pitchFamily="18" charset="0"/>
                <a:cs typeface="Times New Roman" panose="02020603050405020304" pitchFamily="18" charset="0"/>
              </a:rPr>
              <a:t>was further confirmed that English law does not recognize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law </a:t>
            </a:r>
            <a:r>
              <a:rPr lang="en-US" sz="2000" dirty="0">
                <a:latin typeface="Times New Roman" panose="02020603050405020304" pitchFamily="18" charset="0"/>
                <a:cs typeface="Times New Roman" panose="02020603050405020304" pitchFamily="18" charset="0"/>
              </a:rPr>
              <a:t>as </a:t>
            </a:r>
            <a:r>
              <a:rPr lang="en-US" sz="2000" dirty="0" smtClean="0">
                <a:latin typeface="Times New Roman" panose="02020603050405020304" pitchFamily="18" charset="0"/>
                <a:cs typeface="Times New Roman" panose="02020603050405020304" pitchFamily="18" charset="0"/>
              </a:rPr>
              <a:t>a valid </a:t>
            </a:r>
            <a:r>
              <a:rPr lang="en-US" sz="2000" dirty="0">
                <a:latin typeface="Times New Roman" panose="02020603050405020304" pitchFamily="18" charset="0"/>
                <a:cs typeface="Times New Roman" panose="02020603050405020304" pitchFamily="18" charset="0"/>
              </a:rPr>
              <a:t>source of law to govern a commercial contract. </a:t>
            </a:r>
            <a:r>
              <a:rPr lang="en-US" sz="2000" dirty="0" smtClean="0">
                <a:latin typeface="Times New Roman" panose="02020603050405020304" pitchFamily="18" charset="0"/>
                <a:cs typeface="Times New Roman" panose="02020603050405020304" pitchFamily="18" charset="0"/>
              </a:rPr>
              <a:t> </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Furthermore</a:t>
            </a:r>
            <a:r>
              <a:rPr lang="en-US" sz="2000" dirty="0">
                <a:latin typeface="Times New Roman" panose="02020603050405020304" pitchFamily="18" charset="0"/>
                <a:cs typeface="Times New Roman" panose="02020603050405020304" pitchFamily="18" charset="0"/>
              </a:rPr>
              <a:t>, even </a:t>
            </a:r>
            <a:r>
              <a:rPr lang="en-US" sz="2000" dirty="0" smtClean="0">
                <a:latin typeface="Times New Roman" panose="02020603050405020304" pitchFamily="18" charset="0"/>
                <a:cs typeface="Times New Roman" panose="02020603050405020304" pitchFamily="18" charset="0"/>
              </a:rPr>
              <a:t>if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law were recognized under English law, under the conflict of law </a:t>
            </a:r>
            <a:r>
              <a:rPr lang="en-US" sz="2000" dirty="0" smtClean="0">
                <a:latin typeface="Times New Roman" panose="02020603050405020304" pitchFamily="18" charset="0"/>
                <a:cs typeface="Times New Roman" panose="02020603050405020304" pitchFamily="18" charset="0"/>
              </a:rPr>
              <a:t>rules applicable </a:t>
            </a:r>
            <a:r>
              <a:rPr lang="en-US" sz="2000" dirty="0">
                <a:latin typeface="Times New Roman" panose="02020603050405020304" pitchFamily="18" charset="0"/>
                <a:cs typeface="Times New Roman" panose="02020603050405020304" pitchFamily="18" charset="0"/>
              </a:rPr>
              <a:t>in England and Wales, according to this judgment and the new </a:t>
            </a:r>
            <a:r>
              <a:rPr lang="en-US" sz="2000" dirty="0" smtClean="0">
                <a:latin typeface="Times New Roman" panose="02020603050405020304" pitchFamily="18" charset="0"/>
                <a:cs typeface="Times New Roman" panose="02020603050405020304" pitchFamily="18" charset="0"/>
              </a:rPr>
              <a:t>Rome I</a:t>
            </a:r>
            <a:r>
              <a:rPr lang="en-US" sz="2000" dirty="0">
                <a:latin typeface="Times New Roman" panose="02020603050405020304" pitchFamily="18" charset="0"/>
                <a:cs typeface="Times New Roman" panose="02020603050405020304" pitchFamily="18" charset="0"/>
              </a:rPr>
              <a:t>, English law would prevail as the governing law must be the law of a State.</a:t>
            </a:r>
            <a:r>
              <a:rPr lang="en-GB" sz="2000" dirty="0" smtClean="0">
                <a:latin typeface="Times New Roman" panose="02020603050405020304" pitchFamily="18" charset="0"/>
                <a:cs typeface="Times New Roman" panose="02020603050405020304" pitchFamily="18" charset="0"/>
              </a:rPr>
              <a:t> </a:t>
            </a:r>
          </a:p>
          <a:p>
            <a:pPr marL="0" indent="0">
              <a:buNone/>
            </a:pPr>
            <a:endParaRPr lang="en-US" sz="1800" dirty="0"/>
          </a:p>
          <a:p>
            <a:pPr marL="0" indent="0">
              <a:buNone/>
            </a:pPr>
            <a:endParaRPr lang="en-GB" sz="1800" dirty="0"/>
          </a:p>
        </p:txBody>
      </p:sp>
    </p:spTree>
    <p:extLst>
      <p:ext uri="{BB962C8B-B14F-4D97-AF65-F5344CB8AC3E}">
        <p14:creationId xmlns:p14="http://schemas.microsoft.com/office/powerpoint/2010/main" val="7381604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Beximco</a:t>
            </a:r>
            <a:endParaRPr lang="en-GB" dirty="0"/>
          </a:p>
        </p:txBody>
      </p:sp>
      <p:sp>
        <p:nvSpPr>
          <p:cNvPr id="3" name="Content Placeholder 2"/>
          <p:cNvSpPr>
            <a:spLocks noGrp="1"/>
          </p:cNvSpPr>
          <p:nvPr>
            <p:ph idx="1"/>
          </p:nvPr>
        </p:nvSpPr>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Colon (2011:425) points out that according to </a:t>
            </a:r>
            <a:r>
              <a:rPr lang="en-US" sz="2000" i="1" dirty="0" err="1">
                <a:latin typeface="Times New Roman" panose="02020603050405020304" pitchFamily="18" charset="0"/>
                <a:cs typeface="Times New Roman" panose="02020603050405020304" pitchFamily="18" charset="0"/>
              </a:rPr>
              <a:t>Beximco</a:t>
            </a:r>
            <a:r>
              <a:rPr lang="en-US" sz="2000" dirty="0">
                <a:latin typeface="Times New Roman" panose="02020603050405020304" pitchFamily="18" charset="0"/>
                <a:cs typeface="Times New Roman" panose="02020603050405020304" pitchFamily="18" charset="0"/>
              </a:rPr>
              <a:t>, under English law </a:t>
            </a:r>
            <a:r>
              <a:rPr lang="en-US" sz="2000" dirty="0" smtClean="0">
                <a:latin typeface="Times New Roman" panose="02020603050405020304" pitchFamily="18" charset="0"/>
                <a:cs typeface="Times New Roman" panose="02020603050405020304" pitchFamily="18" charset="0"/>
              </a:rPr>
              <a:t>a </a:t>
            </a:r>
            <a:r>
              <a:rPr lang="en-US" sz="2000" i="1" dirty="0" err="1" smtClean="0">
                <a:latin typeface="Times New Roman" panose="02020603050405020304" pitchFamily="18" charset="0"/>
                <a:cs typeface="Times New Roman" panose="02020603050405020304" pitchFamily="18" charset="0"/>
              </a:rPr>
              <a:t>murabahah</a:t>
            </a:r>
            <a:r>
              <a:rPr lang="en-US" sz="2000" i="1"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agreement may be treated the same as an interest-bearing loan</a:t>
            </a:r>
            <a:r>
              <a:rPr lang="en-US" sz="2000" dirty="0" smtClean="0">
                <a:latin typeface="Times New Roman" panose="02020603050405020304" pitchFamily="18" charset="0"/>
                <a:cs typeface="Times New Roman" panose="02020603050405020304" pitchFamily="18" charset="0"/>
              </a:rPr>
              <a:t>, which </a:t>
            </a:r>
            <a:r>
              <a:rPr lang="en-US" sz="2000" dirty="0">
                <a:latin typeface="Times New Roman" panose="02020603050405020304" pitchFamily="18" charset="0"/>
                <a:cs typeface="Times New Roman" panose="02020603050405020304" pitchFamily="18" charset="0"/>
              </a:rPr>
              <a:t>ironically was part of the initial claim that based on the governing </a:t>
            </a:r>
            <a:r>
              <a:rPr lang="en-US" sz="2000" dirty="0" smtClean="0">
                <a:latin typeface="Times New Roman" panose="02020603050405020304" pitchFamily="18" charset="0"/>
                <a:cs typeface="Times New Roman" panose="02020603050405020304" pitchFamily="18" charset="0"/>
              </a:rPr>
              <a:t>law clause</a:t>
            </a:r>
            <a:r>
              <a:rPr lang="en-US" sz="2000" dirty="0">
                <a:latin typeface="Times New Roman" panose="02020603050405020304" pitchFamily="18" charset="0"/>
                <a:cs typeface="Times New Roman" panose="02020603050405020304" pitchFamily="18" charset="0"/>
              </a:rPr>
              <a:t>, the </a:t>
            </a:r>
            <a:r>
              <a:rPr lang="en-US" sz="2000" i="1" dirty="0" err="1">
                <a:latin typeface="Times New Roman" panose="02020603050405020304" pitchFamily="18" charset="0"/>
                <a:cs typeface="Times New Roman" panose="02020603050405020304" pitchFamily="18" charset="0"/>
              </a:rPr>
              <a:t>murabahah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agreements were invalid and unenforceable because </a:t>
            </a:r>
            <a:r>
              <a:rPr lang="en-US" sz="2000" dirty="0" smtClean="0">
                <a:latin typeface="Times New Roman" panose="02020603050405020304" pitchFamily="18" charset="0"/>
                <a:cs typeface="Times New Roman" panose="02020603050405020304" pitchFamily="18" charset="0"/>
              </a:rPr>
              <a:t>they were </a:t>
            </a:r>
            <a:r>
              <a:rPr lang="en-US" sz="2000" dirty="0">
                <a:latin typeface="Times New Roman" panose="02020603050405020304" pitchFamily="18" charset="0"/>
                <a:cs typeface="Times New Roman" panose="02020603050405020304" pitchFamily="18" charset="0"/>
              </a:rPr>
              <a:t>in truth disguised loans charging interest (</a:t>
            </a:r>
            <a:r>
              <a:rPr lang="en-US" sz="2000" dirty="0" err="1">
                <a:latin typeface="Times New Roman" panose="02020603050405020304" pitchFamily="18" charset="0"/>
                <a:cs typeface="Times New Roman" panose="02020603050405020304" pitchFamily="18" charset="0"/>
              </a:rPr>
              <a:t>Asutay</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Hasan</a:t>
            </a:r>
            <a:r>
              <a:rPr lang="en-US" sz="2000" dirty="0">
                <a:latin typeface="Times New Roman" panose="02020603050405020304" pitchFamily="18" charset="0"/>
                <a:cs typeface="Times New Roman" panose="02020603050405020304" pitchFamily="18" charset="0"/>
              </a:rPr>
              <a:t>, 2011: 56)</a:t>
            </a:r>
            <a:r>
              <a:rPr lang="en-US" sz="2000" dirty="0" smtClean="0">
                <a:latin typeface="Times New Roman" panose="02020603050405020304" pitchFamily="18" charset="0"/>
                <a:cs typeface="Times New Roman" panose="02020603050405020304" pitchFamily="18" charset="0"/>
              </a:rPr>
              <a:t>.</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fact, the adjudication of the dispute by an English court guarantees </a:t>
            </a:r>
            <a:r>
              <a:rPr lang="en-US" sz="2000" dirty="0" smtClean="0">
                <a:latin typeface="Times New Roman" panose="02020603050405020304" pitchFamily="18" charset="0"/>
                <a:cs typeface="Times New Roman" panose="02020603050405020304" pitchFamily="18" charset="0"/>
              </a:rPr>
              <a:t>turning the </a:t>
            </a:r>
            <a:r>
              <a:rPr lang="en-US" sz="2000" i="1" dirty="0" err="1">
                <a:latin typeface="Times New Roman" panose="02020603050405020304" pitchFamily="18" charset="0"/>
                <a:cs typeface="Times New Roman" panose="02020603050405020304" pitchFamily="18" charset="0"/>
              </a:rPr>
              <a:t>murabahah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agreements into loans charging interest. </a:t>
            </a: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78916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Beximco</a:t>
            </a:r>
            <a:endParaRPr lang="en-US" dirty="0"/>
          </a:p>
        </p:txBody>
      </p:sp>
      <p:sp>
        <p:nvSpPr>
          <p:cNvPr id="3" name="Content Placeholder 2"/>
          <p:cNvSpPr>
            <a:spLocks noGrp="1"/>
          </p:cNvSpPr>
          <p:nvPr>
            <p:ph idx="1"/>
          </p:nvPr>
        </p:nvSpPr>
        <p:spPr/>
        <p:txBody>
          <a:bodyPr>
            <a:normAutofit/>
          </a:bodyPr>
          <a:lstStyle/>
          <a:p>
            <a:pPr marL="0" indent="0">
              <a:buNone/>
            </a:pPr>
            <a:r>
              <a:rPr lang="en-US" sz="2000" i="1" dirty="0" err="1">
                <a:latin typeface="Times New Roman" panose="02020603050405020304" pitchFamily="18" charset="0"/>
                <a:cs typeface="Times New Roman" panose="02020603050405020304" pitchFamily="18" charset="0"/>
              </a:rPr>
              <a:t>Beximco</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interpreted the contract in light of the commercial goals that it served to accomplish, as English law requires (Colon 2011:426) and in line with the common law, interpretational approach as explained by </a:t>
            </a:r>
            <a:r>
              <a:rPr lang="en-US" sz="2000" dirty="0" err="1">
                <a:latin typeface="Times New Roman" panose="02020603050405020304" pitchFamily="18" charset="0"/>
                <a:cs typeface="Times New Roman" panose="02020603050405020304" pitchFamily="18" charset="0"/>
              </a:rPr>
              <a:t>Asutay</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Hasan</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This </a:t>
            </a:r>
            <a:r>
              <a:rPr lang="en-US" sz="2000" dirty="0">
                <a:latin typeface="Times New Roman" panose="02020603050405020304" pitchFamily="18" charset="0"/>
                <a:cs typeface="Times New Roman" panose="02020603050405020304" pitchFamily="18" charset="0"/>
              </a:rPr>
              <a:t>strict approach decimated the Islamic finance transaction (2011:431</a:t>
            </a:r>
            <a:r>
              <a:rPr lang="en-US" sz="2000" dirty="0" smtClean="0">
                <a:latin typeface="Times New Roman" panose="02020603050405020304" pitchFamily="18" charset="0"/>
                <a:cs typeface="Times New Roman" panose="02020603050405020304" pitchFamily="18" charset="0"/>
              </a:rPr>
              <a:t>).</a:t>
            </a: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Clearly, English common law is not suitable for Islamic finance dispute settlement. </a:t>
            </a:r>
            <a:endParaRPr lang="en-US" sz="2000" dirty="0">
              <a:latin typeface="Times New Roman" panose="02020603050405020304" pitchFamily="18"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42198476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Blom</a:t>
            </a:r>
            <a:r>
              <a:rPr lang="en-US" dirty="0" smtClean="0"/>
              <a:t> Bank</a:t>
            </a:r>
            <a:endParaRPr lang="en-GB" dirty="0"/>
          </a:p>
        </p:txBody>
      </p:sp>
      <p:sp>
        <p:nvSpPr>
          <p:cNvPr id="3" name="Content Placeholder 2"/>
          <p:cNvSpPr>
            <a:spLocks noGrp="1"/>
          </p:cNvSpPr>
          <p:nvPr>
            <p:ph idx="1"/>
          </p:nvPr>
        </p:nvSpPr>
        <p:spPr>
          <a:xfrm>
            <a:off x="990600" y="1752600"/>
            <a:ext cx="7370763" cy="4373563"/>
          </a:xfrm>
        </p:spPr>
        <p:txBody>
          <a:bodyPr>
            <a:normAutofit/>
          </a:bodyPr>
          <a:lstStyle/>
          <a:p>
            <a:pPr marL="0" indent="0">
              <a:buNone/>
            </a:pPr>
            <a:r>
              <a:rPr lang="en-GB" sz="2000" dirty="0" smtClean="0">
                <a:latin typeface="Times New Roman" panose="02020603050405020304" pitchFamily="18" charset="0"/>
                <a:cs typeface="Times New Roman" panose="02020603050405020304" pitchFamily="18" charset="0"/>
              </a:rPr>
              <a:t>In </a:t>
            </a:r>
            <a:r>
              <a:rPr lang="en-GB" sz="2000" i="1" dirty="0" err="1" smtClean="0">
                <a:latin typeface="Times New Roman" panose="02020603050405020304" pitchFamily="18" charset="0"/>
                <a:cs typeface="Times New Roman" panose="02020603050405020304" pitchFamily="18" charset="0"/>
              </a:rPr>
              <a:t>Blom</a:t>
            </a:r>
            <a:r>
              <a:rPr lang="en-GB" sz="2000" i="1" dirty="0" smtClean="0">
                <a:latin typeface="Times New Roman" panose="02020603050405020304" pitchFamily="18" charset="0"/>
                <a:cs typeface="Times New Roman" panose="02020603050405020304" pitchFamily="18" charset="0"/>
              </a:rPr>
              <a:t> Bank</a:t>
            </a:r>
            <a:r>
              <a:rPr lang="en-GB" sz="2000" dirty="0" smtClean="0">
                <a:latin typeface="Times New Roman" panose="02020603050405020304" pitchFamily="18" charset="0"/>
                <a:cs typeface="Times New Roman" panose="02020603050405020304" pitchFamily="18" charset="0"/>
              </a:rPr>
              <a:t>, the </a:t>
            </a:r>
            <a:r>
              <a:rPr lang="en-US" sz="2000" dirty="0" smtClean="0">
                <a:latin typeface="Times New Roman" panose="02020603050405020304" pitchFamily="18" charset="0"/>
                <a:cs typeface="Times New Roman" panose="02020603050405020304" pitchFamily="18" charset="0"/>
              </a:rPr>
              <a:t>Investment </a:t>
            </a:r>
            <a:r>
              <a:rPr lang="en-US" sz="2000" dirty="0">
                <a:latin typeface="Times New Roman" panose="02020603050405020304" pitchFamily="18" charset="0"/>
                <a:cs typeface="Times New Roman" panose="02020603050405020304" pitchFamily="18" charset="0"/>
              </a:rPr>
              <a:t>Dar (TID) was an investment company registered in Kuwait and </a:t>
            </a:r>
            <a:r>
              <a:rPr lang="en-US" sz="2000" dirty="0" smtClean="0">
                <a:latin typeface="Times New Roman" panose="02020603050405020304" pitchFamily="18" charset="0"/>
                <a:cs typeface="Times New Roman" panose="02020603050405020304" pitchFamily="18" charset="0"/>
              </a:rPr>
              <a:t>the </a:t>
            </a:r>
            <a:r>
              <a:rPr lang="en-US" sz="2000" dirty="0" err="1" smtClean="0">
                <a:latin typeface="Times New Roman" panose="02020603050405020304" pitchFamily="18" charset="0"/>
                <a:cs typeface="Times New Roman" panose="02020603050405020304" pitchFamily="18" charset="0"/>
              </a:rPr>
              <a:t>Blom</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Development Bank (BDB) was a bank incorporated in Lebanon</a:t>
            </a:r>
            <a:r>
              <a:rPr lang="en-US" sz="2000" dirty="0" smtClean="0">
                <a:latin typeface="Times New Roman" panose="02020603050405020304" pitchFamily="18" charset="0"/>
                <a:cs typeface="Times New Roman" panose="02020603050405020304" pitchFamily="18" charset="0"/>
              </a:rPr>
              <a:t>.</a:t>
            </a: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A </a:t>
            </a:r>
            <a:r>
              <a:rPr lang="en-US" sz="2000" i="1" dirty="0" err="1" smtClean="0">
                <a:latin typeface="Times New Roman" panose="02020603050405020304" pitchFamily="18" charset="0"/>
                <a:cs typeface="Times New Roman" panose="02020603050405020304" pitchFamily="18" charset="0"/>
              </a:rPr>
              <a:t>wakalah</a:t>
            </a:r>
            <a:r>
              <a:rPr lang="en-US" sz="2000" i="1"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investment agreement was entered into between the two </a:t>
            </a:r>
            <a:r>
              <a:rPr lang="en-US" sz="2000" dirty="0" smtClean="0">
                <a:latin typeface="Times New Roman" panose="02020603050405020304" pitchFamily="18" charset="0"/>
                <a:cs typeface="Times New Roman" panose="02020603050405020304" pitchFamily="18" charset="0"/>
              </a:rPr>
              <a:t>parties governed </a:t>
            </a:r>
            <a:r>
              <a:rPr lang="en-US" sz="2000" dirty="0">
                <a:latin typeface="Times New Roman" panose="02020603050405020304" pitchFamily="18" charset="0"/>
                <a:cs typeface="Times New Roman" panose="02020603050405020304" pitchFamily="18" charset="0"/>
              </a:rPr>
              <a:t>by English law (</a:t>
            </a:r>
            <a:r>
              <a:rPr lang="en-US" sz="2000" dirty="0" err="1">
                <a:latin typeface="Times New Roman" panose="02020603050405020304" pitchFamily="18" charset="0"/>
                <a:cs typeface="Times New Roman" panose="02020603050405020304" pitchFamily="18" charset="0"/>
              </a:rPr>
              <a:t>Asutay</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Hasan</a:t>
            </a:r>
            <a:r>
              <a:rPr lang="en-US" sz="2000" dirty="0">
                <a:latin typeface="Times New Roman" panose="02020603050405020304" pitchFamily="18" charset="0"/>
                <a:cs typeface="Times New Roman" panose="02020603050405020304" pitchFamily="18" charset="0"/>
              </a:rPr>
              <a:t>, 2011: 57).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agreement provided </a:t>
            </a:r>
            <a:r>
              <a:rPr lang="en-US" sz="2000" dirty="0">
                <a:latin typeface="Times New Roman" panose="02020603050405020304" pitchFamily="18" charset="0"/>
                <a:cs typeface="Times New Roman" panose="02020603050405020304" pitchFamily="18" charset="0"/>
              </a:rPr>
              <a:t>that </a:t>
            </a:r>
            <a:r>
              <a:rPr lang="en-US" sz="2000" dirty="0" err="1">
                <a:latin typeface="Times New Roman" panose="02020603050405020304" pitchFamily="18" charset="0"/>
                <a:cs typeface="Times New Roman" panose="02020603050405020304" pitchFamily="18" charset="0"/>
              </a:rPr>
              <a:t>Blom</a:t>
            </a:r>
            <a:r>
              <a:rPr lang="en-US" sz="2000" dirty="0">
                <a:latin typeface="Times New Roman" panose="02020603050405020304" pitchFamily="18" charset="0"/>
                <a:cs typeface="Times New Roman" panose="02020603050405020304" pitchFamily="18" charset="0"/>
              </a:rPr>
              <a:t> deposit a certain amount of money with TID, </a:t>
            </a:r>
            <a:r>
              <a:rPr lang="en-US" sz="2000" dirty="0" smtClean="0">
                <a:latin typeface="Times New Roman" panose="02020603050405020304" pitchFamily="18" charset="0"/>
                <a:cs typeface="Times New Roman" panose="02020603050405020304" pitchFamily="18" charset="0"/>
              </a:rPr>
              <a:t>appointing TID </a:t>
            </a:r>
            <a:r>
              <a:rPr lang="en-US" sz="2000" dirty="0">
                <a:latin typeface="Times New Roman" panose="02020603050405020304" pitchFamily="18" charset="0"/>
                <a:cs typeface="Times New Roman" panose="02020603050405020304" pitchFamily="18" charset="0"/>
              </a:rPr>
              <a:t>as its </a:t>
            </a:r>
            <a:r>
              <a:rPr lang="en-US" sz="2000" i="1" dirty="0" err="1">
                <a:latin typeface="Times New Roman" panose="02020603050405020304" pitchFamily="18" charset="0"/>
                <a:cs typeface="Times New Roman" panose="02020603050405020304" pitchFamily="18" charset="0"/>
              </a:rPr>
              <a:t>wakil</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(agent) to manage the money as an investment (</a:t>
            </a:r>
            <a:r>
              <a:rPr lang="en-US" sz="2000" dirty="0" smtClean="0">
                <a:latin typeface="Times New Roman" panose="02020603050405020304" pitchFamily="18" charset="0"/>
                <a:cs typeface="Times New Roman" panose="02020603050405020304" pitchFamily="18" charset="0"/>
              </a:rPr>
              <a:t>ISRA, 2012:758</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29425506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Blom</a:t>
            </a:r>
            <a:r>
              <a:rPr lang="en-US" dirty="0" smtClean="0"/>
              <a:t> Bank</a:t>
            </a:r>
            <a:endParaRPr lang="en-US" dirty="0"/>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When TID defaulted on payments under the </a:t>
            </a:r>
            <a:r>
              <a:rPr lang="en-US" sz="2000" i="1" dirty="0" err="1">
                <a:latin typeface="Times New Roman" panose="02020603050405020304" pitchFamily="18" charset="0"/>
                <a:cs typeface="Times New Roman" panose="02020603050405020304" pitchFamily="18" charset="0"/>
              </a:rPr>
              <a:t>wakalah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agreement, BDB sued TID in the High Court of England and applied for summary judgment on the grounds of default in payment (claim in contract) and the deposits held in trust (claim in equity) (</a:t>
            </a:r>
            <a:r>
              <a:rPr lang="en-US" sz="2000" dirty="0" err="1">
                <a:latin typeface="Times New Roman" panose="02020603050405020304" pitchFamily="18" charset="0"/>
                <a:cs typeface="Times New Roman" panose="02020603050405020304" pitchFamily="18" charset="0"/>
              </a:rPr>
              <a:t>Asutay</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Hasan</a:t>
            </a:r>
            <a:r>
              <a:rPr lang="en-US" sz="2000" dirty="0">
                <a:latin typeface="Times New Roman" panose="02020603050405020304" pitchFamily="18" charset="0"/>
                <a:cs typeface="Times New Roman" panose="02020603050405020304" pitchFamily="18" charset="0"/>
              </a:rPr>
              <a:t>, 2011: 57)</a:t>
            </a:r>
            <a:r>
              <a:rPr lang="en-US" sz="2000" dirty="0" smtClean="0">
                <a:latin typeface="Times New Roman" panose="02020603050405020304" pitchFamily="18" charset="0"/>
                <a:cs typeface="Times New Roman" panose="02020603050405020304" pitchFamily="18" charset="0"/>
              </a:rPr>
              <a:t>.</a:t>
            </a:r>
          </a:p>
          <a:p>
            <a:pPr marL="0" indent="0">
              <a:buNone/>
            </a:pP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The master found that there was an arguable </a:t>
            </a:r>
            <a:r>
              <a:rPr lang="en-US" sz="2000" dirty="0" smtClean="0">
                <a:latin typeface="Times New Roman" panose="02020603050405020304" pitchFamily="18" charset="0"/>
                <a:cs typeface="Times New Roman" panose="02020603050405020304" pitchFamily="18" charset="0"/>
              </a:rPr>
              <a:t>defense </a:t>
            </a:r>
            <a:r>
              <a:rPr lang="en-US" sz="2000" dirty="0">
                <a:latin typeface="Times New Roman" panose="02020603050405020304" pitchFamily="18" charset="0"/>
                <a:cs typeface="Times New Roman" panose="02020603050405020304" pitchFamily="18" charset="0"/>
              </a:rPr>
              <a:t>to the contractual claim, but not to the trust claim due to a misunderstanding of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and the application of common law to an Islamic finance transaction.</a:t>
            </a:r>
          </a:p>
          <a:p>
            <a:endParaRPr lang="en-US" sz="2000" dirty="0"/>
          </a:p>
        </p:txBody>
      </p:sp>
    </p:spTree>
    <p:extLst>
      <p:ext uri="{BB962C8B-B14F-4D97-AF65-F5344CB8AC3E}">
        <p14:creationId xmlns:p14="http://schemas.microsoft.com/office/powerpoint/2010/main" val="23958937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Blom</a:t>
            </a:r>
            <a:r>
              <a:rPr lang="en-US" dirty="0" smtClean="0"/>
              <a:t> Bank</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TID raised the </a:t>
            </a:r>
            <a:r>
              <a:rPr lang="en-US" sz="2000" dirty="0" smtClean="0">
                <a:latin typeface="Times New Roman" panose="02020603050405020304" pitchFamily="18" charset="0"/>
                <a:cs typeface="Times New Roman" panose="02020603050405020304" pitchFamily="18" charset="0"/>
              </a:rPr>
              <a:t>defense </a:t>
            </a:r>
            <a:r>
              <a:rPr lang="en-US" sz="2000" dirty="0">
                <a:latin typeface="Times New Roman" panose="02020603050405020304" pitchFamily="18" charset="0"/>
                <a:cs typeface="Times New Roman" panose="02020603050405020304" pitchFamily="18" charset="0"/>
              </a:rPr>
              <a:t>of </a:t>
            </a:r>
            <a:r>
              <a:rPr lang="en-US" sz="2000" i="1" dirty="0">
                <a:latin typeface="Times New Roman" panose="02020603050405020304" pitchFamily="18" charset="0"/>
                <a:cs typeface="Times New Roman" panose="02020603050405020304" pitchFamily="18" charset="0"/>
              </a:rPr>
              <a:t>ultra vires </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Asutay</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Hasan</a:t>
            </a:r>
            <a:r>
              <a:rPr lang="en-US" sz="2000" dirty="0">
                <a:latin typeface="Times New Roman" panose="02020603050405020304" pitchFamily="18" charset="0"/>
                <a:cs typeface="Times New Roman" panose="02020603050405020304" pitchFamily="18" charset="0"/>
              </a:rPr>
              <a:t>, 2011: 57).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TID argued </a:t>
            </a:r>
            <a:r>
              <a:rPr lang="en-US" sz="2000" dirty="0">
                <a:latin typeface="Times New Roman" panose="02020603050405020304" pitchFamily="18" charset="0"/>
                <a:cs typeface="Times New Roman" panose="02020603050405020304" pitchFamily="18" charset="0"/>
              </a:rPr>
              <a:t>that the </a:t>
            </a:r>
            <a:r>
              <a:rPr lang="en-US" sz="2000" i="1" dirty="0" err="1">
                <a:latin typeface="Times New Roman" panose="02020603050405020304" pitchFamily="18" charset="0"/>
                <a:cs typeface="Times New Roman" panose="02020603050405020304" pitchFamily="18" charset="0"/>
              </a:rPr>
              <a:t>wakalah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agreement, which was approved by its own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board</a:t>
            </a:r>
            <a:r>
              <a:rPr lang="en-US" sz="2000" dirty="0">
                <a:latin typeface="Times New Roman" panose="02020603050405020304" pitchFamily="18" charset="0"/>
                <a:cs typeface="Times New Roman" panose="02020603050405020304" pitchFamily="18" charset="0"/>
              </a:rPr>
              <a:t>, did not comply with the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and was therefore void and </a:t>
            </a:r>
            <a:r>
              <a:rPr lang="en-US" sz="2000" dirty="0" smtClean="0">
                <a:latin typeface="Times New Roman" panose="02020603050405020304" pitchFamily="18" charset="0"/>
                <a:cs typeface="Times New Roman" panose="02020603050405020304" pitchFamily="18" charset="0"/>
              </a:rPr>
              <a:t>against TID’s </a:t>
            </a:r>
            <a:r>
              <a:rPr lang="en-US" sz="2000" dirty="0">
                <a:latin typeface="Times New Roman" panose="02020603050405020304" pitchFamily="18" charset="0"/>
                <a:cs typeface="Times New Roman" panose="02020603050405020304" pitchFamily="18" charset="0"/>
              </a:rPr>
              <a:t>constitutional documents (</a:t>
            </a:r>
            <a:r>
              <a:rPr lang="en-US" sz="2000" dirty="0" err="1">
                <a:latin typeface="Times New Roman" panose="02020603050405020304" pitchFamily="18" charset="0"/>
                <a:cs typeface="Times New Roman" panose="02020603050405020304" pitchFamily="18" charset="0"/>
              </a:rPr>
              <a:t>Asutay</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Hasan</a:t>
            </a:r>
            <a:r>
              <a:rPr lang="en-US" sz="2000" dirty="0">
                <a:latin typeface="Times New Roman" panose="02020603050405020304" pitchFamily="18" charset="0"/>
                <a:cs typeface="Times New Roman" panose="02020603050405020304" pitchFamily="18" charset="0"/>
              </a:rPr>
              <a:t>, 2011: 57 and </a:t>
            </a:r>
            <a:r>
              <a:rPr lang="en-US" sz="2000" dirty="0" smtClean="0">
                <a:latin typeface="Times New Roman" panose="02020603050405020304" pitchFamily="18" charset="0"/>
                <a:cs typeface="Times New Roman" panose="02020603050405020304" pitchFamily="18" charset="0"/>
              </a:rPr>
              <a:t>ISRA 2012:758</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Although </a:t>
            </a:r>
            <a:r>
              <a:rPr lang="en-US" sz="2000" dirty="0">
                <a:latin typeface="Times New Roman" panose="02020603050405020304" pitchFamily="18" charset="0"/>
                <a:cs typeface="Times New Roman" panose="02020603050405020304" pitchFamily="18" charset="0"/>
              </a:rPr>
              <a:t>within the </a:t>
            </a:r>
            <a:r>
              <a:rPr lang="en-US" sz="2000" i="1" dirty="0" err="1">
                <a:latin typeface="Times New Roman" panose="02020603050405020304" pitchFamily="18" charset="0"/>
                <a:cs typeface="Times New Roman" panose="02020603050405020304" pitchFamily="18" charset="0"/>
              </a:rPr>
              <a:t>wakalah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arrangement some issues of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non-compliancy </a:t>
            </a:r>
            <a:r>
              <a:rPr lang="en-US" sz="2000" dirty="0">
                <a:latin typeface="Times New Roman" panose="02020603050405020304" pitchFamily="18" charset="0"/>
                <a:cs typeface="Times New Roman" panose="02020603050405020304" pitchFamily="18" charset="0"/>
              </a:rPr>
              <a:t>arose, since the contract was approved by the TID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Board </a:t>
            </a:r>
            <a:r>
              <a:rPr lang="en-US" sz="2000" dirty="0">
                <a:latin typeface="Times New Roman" panose="02020603050405020304" pitchFamily="18" charset="0"/>
                <a:cs typeface="Times New Roman" panose="02020603050405020304" pitchFamily="18" charset="0"/>
              </a:rPr>
              <a:t>and constituted a binding contract in both common and Islamic law </a:t>
            </a:r>
            <a:r>
              <a:rPr lang="en-US" sz="2000" dirty="0" smtClean="0">
                <a:latin typeface="Times New Roman" panose="02020603050405020304" pitchFamily="18" charset="0"/>
                <a:cs typeface="Times New Roman" panose="02020603050405020304" pitchFamily="18" charset="0"/>
              </a:rPr>
              <a:t>with valid </a:t>
            </a:r>
            <a:r>
              <a:rPr lang="en-US" sz="2000" dirty="0">
                <a:latin typeface="Times New Roman" panose="02020603050405020304" pitchFamily="18" charset="0"/>
                <a:cs typeface="Times New Roman" panose="02020603050405020304" pitchFamily="18" charset="0"/>
              </a:rPr>
              <a:t>offer and acceptance.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Thus</a:t>
            </a:r>
            <a:r>
              <a:rPr lang="en-US" sz="2000" dirty="0">
                <a:latin typeface="Times New Roman" panose="02020603050405020304" pitchFamily="18" charset="0"/>
                <a:cs typeface="Times New Roman" panose="02020603050405020304" pitchFamily="18" charset="0"/>
              </a:rPr>
              <a:t>, TID should have been held to the terms of </a:t>
            </a:r>
            <a:r>
              <a:rPr lang="en-US" sz="2000" dirty="0" smtClean="0">
                <a:latin typeface="Times New Roman" panose="02020603050405020304" pitchFamily="18" charset="0"/>
                <a:cs typeface="Times New Roman" panose="02020603050405020304" pitchFamily="18" charset="0"/>
              </a:rPr>
              <a:t>the </a:t>
            </a:r>
            <a:r>
              <a:rPr lang="en-GB" sz="2000" dirty="0" smtClean="0">
                <a:latin typeface="Times New Roman" panose="02020603050405020304" pitchFamily="18" charset="0"/>
                <a:cs typeface="Times New Roman" panose="02020603050405020304" pitchFamily="18" charset="0"/>
              </a:rPr>
              <a:t>contract</a:t>
            </a:r>
            <a:r>
              <a:rPr lang="en-GB"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4671251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Blom</a:t>
            </a:r>
            <a:r>
              <a:rPr lang="en-US" dirty="0" smtClean="0"/>
              <a:t> Bank </a:t>
            </a:r>
            <a:endParaRPr lang="en-GB" dirty="0"/>
          </a:p>
        </p:txBody>
      </p:sp>
      <p:sp>
        <p:nvSpPr>
          <p:cNvPr id="3" name="Content Placeholder 2"/>
          <p:cNvSpPr>
            <a:spLocks noGrp="1"/>
          </p:cNvSpPr>
          <p:nvPr>
            <p:ph idx="1"/>
          </p:nvPr>
        </p:nvSpPr>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The judge ignored the valid and binding contract and </a:t>
            </a:r>
            <a:r>
              <a:rPr lang="en-US" sz="2000" dirty="0" smtClean="0">
                <a:latin typeface="Times New Roman" panose="02020603050405020304" pitchFamily="18" charset="0"/>
                <a:cs typeface="Times New Roman" panose="02020603050405020304" pitchFamily="18" charset="0"/>
              </a:rPr>
              <a:t>the original </a:t>
            </a:r>
            <a:r>
              <a:rPr lang="en-US" sz="2000" dirty="0">
                <a:latin typeface="Times New Roman" panose="02020603050405020304" pitchFamily="18" charset="0"/>
                <a:cs typeface="Times New Roman" panose="02020603050405020304" pitchFamily="18" charset="0"/>
              </a:rPr>
              <a:t>contractual intent of the parties, applied western trust law to </a:t>
            </a:r>
            <a:r>
              <a:rPr lang="en-US" sz="2000" dirty="0" smtClean="0">
                <a:latin typeface="Times New Roman" panose="02020603050405020304" pitchFamily="18" charset="0"/>
                <a:cs typeface="Times New Roman" panose="02020603050405020304" pitchFamily="18" charset="0"/>
              </a:rPr>
              <a:t>the </a:t>
            </a:r>
            <a:r>
              <a:rPr lang="en-US" sz="2000" i="1" dirty="0" err="1" smtClean="0">
                <a:latin typeface="Times New Roman" panose="02020603050405020304" pitchFamily="18" charset="0"/>
                <a:cs typeface="Times New Roman" panose="02020603050405020304" pitchFamily="18" charset="0"/>
              </a:rPr>
              <a:t>wakalah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arrangement and </a:t>
            </a:r>
            <a:r>
              <a:rPr lang="en-US" sz="2000" dirty="0">
                <a:latin typeface="Times New Roman" panose="02020603050405020304" pitchFamily="18" charset="0"/>
                <a:cs typeface="Times New Roman" panose="02020603050405020304" pitchFamily="18" charset="0"/>
              </a:rPr>
              <a:t>unjustly ruled that TID was only liable to pay </a:t>
            </a:r>
            <a:r>
              <a:rPr lang="en-US" sz="2000" dirty="0" err="1" smtClean="0">
                <a:latin typeface="Times New Roman" panose="02020603050405020304" pitchFamily="18" charset="0"/>
                <a:cs typeface="Times New Roman" panose="02020603050405020304" pitchFamily="18" charset="0"/>
              </a:rPr>
              <a:t>Blom</a:t>
            </a:r>
            <a:r>
              <a:rPr lang="en-US" sz="2000" dirty="0" smtClean="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the principle amount.  </a:t>
            </a:r>
          </a:p>
          <a:p>
            <a:pPr marL="0" indent="0">
              <a:buNone/>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the concerned </a:t>
            </a:r>
            <a:r>
              <a:rPr lang="en-US" sz="2000" i="1" dirty="0" err="1">
                <a:latin typeface="Times New Roman" panose="02020603050405020304" pitchFamily="18" charset="0"/>
                <a:cs typeface="Times New Roman" panose="02020603050405020304" pitchFamily="18" charset="0"/>
              </a:rPr>
              <a:t>wakalah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arrangement, at the end of every </a:t>
            </a:r>
            <a:r>
              <a:rPr lang="en-US" sz="2000" i="1" dirty="0" err="1" smtClean="0">
                <a:latin typeface="Times New Roman" panose="02020603050405020304" pitchFamily="18" charset="0"/>
                <a:cs typeface="Times New Roman" panose="02020603050405020304" pitchFamily="18" charset="0"/>
              </a:rPr>
              <a:t>wakalah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period</a:t>
            </a:r>
            <a:r>
              <a:rPr lang="en-US" sz="2000" dirty="0">
                <a:latin typeface="Times New Roman" panose="02020603050405020304" pitchFamily="18" charset="0"/>
                <a:cs typeface="Times New Roman" panose="02020603050405020304" pitchFamily="18" charset="0"/>
              </a:rPr>
              <a:t>, TID was obligated to pay 5% profit to </a:t>
            </a:r>
            <a:r>
              <a:rPr lang="en-US" sz="2000" dirty="0" err="1">
                <a:latin typeface="Times New Roman" panose="02020603050405020304" pitchFamily="18" charset="0"/>
                <a:cs typeface="Times New Roman" panose="02020603050405020304" pitchFamily="18" charset="0"/>
              </a:rPr>
              <a:t>Blom</a:t>
            </a:r>
            <a:r>
              <a:rPr lang="en-US" sz="2000" dirty="0">
                <a:latin typeface="Times New Roman" panose="02020603050405020304" pitchFamily="18" charset="0"/>
                <a:cs typeface="Times New Roman" panose="02020603050405020304" pitchFamily="18" charset="0"/>
              </a:rPr>
              <a:t>. </a:t>
            </a: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issue arose when </a:t>
            </a:r>
            <a:r>
              <a:rPr lang="en-US" sz="2000" dirty="0" smtClean="0">
                <a:latin typeface="Times New Roman" panose="02020603050405020304" pitchFamily="18" charset="0"/>
                <a:cs typeface="Times New Roman" panose="02020603050405020304" pitchFamily="18" charset="0"/>
              </a:rPr>
              <a:t>TID defaulted </a:t>
            </a:r>
            <a:r>
              <a:rPr lang="en-US" sz="2000" dirty="0">
                <a:latin typeface="Times New Roman" panose="02020603050405020304" pitchFamily="18" charset="0"/>
                <a:cs typeface="Times New Roman" panose="02020603050405020304" pitchFamily="18" charset="0"/>
              </a:rPr>
              <a:t>on payments of </a:t>
            </a:r>
            <a:r>
              <a:rPr lang="en-US" sz="2000" dirty="0" err="1">
                <a:latin typeface="Times New Roman" panose="02020603050405020304" pitchFamily="18" charset="0"/>
                <a:cs typeface="Times New Roman" panose="02020603050405020304" pitchFamily="18" charset="0"/>
              </a:rPr>
              <a:t>Blom’s</a:t>
            </a:r>
            <a:r>
              <a:rPr lang="en-US" sz="2000" dirty="0">
                <a:latin typeface="Times New Roman" panose="02020603050405020304" pitchFamily="18" charset="0"/>
                <a:cs typeface="Times New Roman" panose="02020603050405020304" pitchFamily="18" charset="0"/>
              </a:rPr>
              <a:t> principal and the agreed profits.  </a:t>
            </a:r>
            <a:r>
              <a:rPr lang="en-US" sz="2000" dirty="0" err="1" smtClean="0">
                <a:latin typeface="Times New Roman" panose="02020603050405020304" pitchFamily="18" charset="0"/>
                <a:cs typeface="Times New Roman" panose="02020603050405020304" pitchFamily="18" charset="0"/>
              </a:rPr>
              <a:t>Blom</a:t>
            </a:r>
            <a:r>
              <a:rPr lang="en-US" sz="2000" dirty="0" smtClean="0">
                <a:latin typeface="Times New Roman" panose="02020603050405020304" pitchFamily="18" charset="0"/>
                <a:cs typeface="Times New Roman" panose="02020603050405020304" pitchFamily="18" charset="0"/>
              </a:rPr>
              <a:t> claimed </a:t>
            </a:r>
            <a:r>
              <a:rPr lang="en-US" sz="2000" dirty="0">
                <a:latin typeface="Times New Roman" panose="02020603050405020304" pitchFamily="18" charset="0"/>
                <a:cs typeface="Times New Roman" panose="02020603050405020304" pitchFamily="18" charset="0"/>
              </a:rPr>
              <a:t>that TID should pay it the principal deposits plus the </a:t>
            </a:r>
            <a:r>
              <a:rPr lang="en-US" sz="2000" dirty="0" smtClean="0">
                <a:latin typeface="Times New Roman" panose="02020603050405020304" pitchFamily="18" charset="0"/>
                <a:cs typeface="Times New Roman" panose="02020603050405020304" pitchFamily="18" charset="0"/>
              </a:rPr>
              <a:t>contractually agreed </a:t>
            </a:r>
            <a:r>
              <a:rPr lang="en-US" sz="2000" dirty="0">
                <a:latin typeface="Times New Roman" panose="02020603050405020304" pitchFamily="18" charset="0"/>
                <a:cs typeface="Times New Roman" panose="02020603050405020304" pitchFamily="18" charset="0"/>
              </a:rPr>
              <a:t>5% profit. </a:t>
            </a:r>
          </a:p>
          <a:p>
            <a:pPr marL="0" indent="0">
              <a:buNone/>
            </a:pPr>
            <a:r>
              <a:rPr lang="en-US" sz="2000" dirty="0" smtClean="0">
                <a:latin typeface="Times New Roman" panose="02020603050405020304" pitchFamily="18" charset="0"/>
                <a:cs typeface="Times New Roman" panose="02020603050405020304" pitchFamily="18" charset="0"/>
              </a:rPr>
              <a:t>However</a:t>
            </a:r>
            <a:r>
              <a:rPr lang="en-US" sz="2000" dirty="0">
                <a:latin typeface="Times New Roman" panose="02020603050405020304" pitchFamily="18" charset="0"/>
                <a:cs typeface="Times New Roman" panose="02020603050405020304" pitchFamily="18" charset="0"/>
              </a:rPr>
              <a:t>, TID argued that the agreement was not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compliant</a:t>
            </a:r>
            <a:r>
              <a:rPr lang="en-US" sz="2000" dirty="0">
                <a:latin typeface="Times New Roman" panose="02020603050405020304" pitchFamily="18" charset="0"/>
                <a:cs typeface="Times New Roman" panose="02020603050405020304" pitchFamily="18" charset="0"/>
              </a:rPr>
              <a:t>, being an agreement for deposit taking with interest, and </a:t>
            </a:r>
            <a:r>
              <a:rPr lang="en-US" sz="2000" dirty="0" smtClean="0">
                <a:latin typeface="Times New Roman" panose="02020603050405020304" pitchFamily="18" charset="0"/>
                <a:cs typeface="Times New Roman" panose="02020603050405020304" pitchFamily="18" charset="0"/>
              </a:rPr>
              <a:t>therefore null</a:t>
            </a:r>
            <a:r>
              <a:rPr lang="en-US" sz="2000" dirty="0">
                <a:latin typeface="Times New Roman" panose="02020603050405020304" pitchFamily="18" charset="0"/>
                <a:cs typeface="Times New Roman" panose="02020603050405020304" pitchFamily="18" charset="0"/>
              </a:rPr>
              <a:t>, being </a:t>
            </a:r>
            <a:r>
              <a:rPr lang="en-US" sz="2000" i="1" dirty="0">
                <a:latin typeface="Times New Roman" panose="02020603050405020304" pitchFamily="18" charset="0"/>
                <a:cs typeface="Times New Roman" panose="02020603050405020304" pitchFamily="18" charset="0"/>
              </a:rPr>
              <a:t>ultra vires </a:t>
            </a:r>
            <a:r>
              <a:rPr lang="en-US" sz="2000" dirty="0">
                <a:latin typeface="Times New Roman" panose="02020603050405020304" pitchFamily="18" charset="0"/>
                <a:cs typeface="Times New Roman" panose="02020603050405020304" pitchFamily="18" charset="0"/>
              </a:rPr>
              <a:t>and beyond its legal capacity to conform.</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16710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Blom</a:t>
            </a:r>
            <a:r>
              <a:rPr lang="en-US" dirty="0" smtClean="0"/>
              <a:t> Bank </a:t>
            </a:r>
            <a:endParaRPr lang="en-GB" dirty="0"/>
          </a:p>
        </p:txBody>
      </p:sp>
      <p:sp>
        <p:nvSpPr>
          <p:cNvPr id="3" name="Content Placeholder 2"/>
          <p:cNvSpPr>
            <a:spLocks noGrp="1"/>
          </p:cNvSpPr>
          <p:nvPr>
            <p:ph idx="1"/>
          </p:nvPr>
        </p:nvSpPr>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According to the AAOIFI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Standard No. 5(2/2/2) on Guarantees</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it is not permissible to combine agency and personal guarantees in one </a:t>
            </a:r>
            <a:r>
              <a:rPr lang="en-US" sz="2000" dirty="0" smtClean="0">
                <a:latin typeface="Times New Roman" panose="02020603050405020304" pitchFamily="18" charset="0"/>
                <a:cs typeface="Times New Roman" panose="02020603050405020304" pitchFamily="18" charset="0"/>
              </a:rPr>
              <a:t>contract at </a:t>
            </a:r>
            <a:r>
              <a:rPr lang="en-US" sz="2000" dirty="0">
                <a:latin typeface="Times New Roman" panose="02020603050405020304" pitchFamily="18" charset="0"/>
                <a:cs typeface="Times New Roman" panose="02020603050405020304" pitchFamily="18" charset="0"/>
              </a:rPr>
              <a:t>the same time (i.e. the same party acting as agent on the one hand and </a:t>
            </a:r>
            <a:r>
              <a:rPr lang="en-US" sz="2000" dirty="0" smtClean="0">
                <a:latin typeface="Times New Roman" panose="02020603050405020304" pitchFamily="18" charset="0"/>
                <a:cs typeface="Times New Roman" panose="02020603050405020304" pitchFamily="18" charset="0"/>
              </a:rPr>
              <a:t>acting as </a:t>
            </a:r>
            <a:r>
              <a:rPr lang="en-US" sz="2000" dirty="0">
                <a:latin typeface="Times New Roman" panose="02020603050405020304" pitchFamily="18" charset="0"/>
                <a:cs typeface="Times New Roman" panose="02020603050405020304" pitchFamily="18" charset="0"/>
              </a:rPr>
              <a:t>guarantor on the other hand), because such a combination conflicts with </a:t>
            </a:r>
            <a:r>
              <a:rPr lang="en-US" sz="2000" dirty="0" smtClean="0">
                <a:latin typeface="Times New Roman" panose="02020603050405020304" pitchFamily="18" charset="0"/>
                <a:cs typeface="Times New Roman" panose="02020603050405020304" pitchFamily="18" charset="0"/>
              </a:rPr>
              <a:t>the nature </a:t>
            </a:r>
            <a:r>
              <a:rPr lang="en-US" sz="2000" dirty="0">
                <a:latin typeface="Times New Roman" panose="02020603050405020304" pitchFamily="18" charset="0"/>
                <a:cs typeface="Times New Roman" panose="02020603050405020304" pitchFamily="18" charset="0"/>
              </a:rPr>
              <a:t>of these contracts.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addition, a guarantee given by a party acting as </a:t>
            </a:r>
            <a:r>
              <a:rPr lang="en-US" sz="2000" dirty="0" smtClean="0">
                <a:latin typeface="Times New Roman" panose="02020603050405020304" pitchFamily="18" charset="0"/>
                <a:cs typeface="Times New Roman" panose="02020603050405020304" pitchFamily="18" charset="0"/>
              </a:rPr>
              <a:t>an agent </a:t>
            </a:r>
            <a:r>
              <a:rPr lang="en-US" sz="2000" dirty="0">
                <a:latin typeface="Times New Roman" panose="02020603050405020304" pitchFamily="18" charset="0"/>
                <a:cs typeface="Times New Roman" panose="02020603050405020304" pitchFamily="18" charset="0"/>
              </a:rPr>
              <a:t>in respect of an investment, turns the transaction into an </a:t>
            </a:r>
            <a:r>
              <a:rPr lang="en-US" sz="2000" dirty="0" smtClean="0">
                <a:latin typeface="Times New Roman" panose="02020603050405020304" pitchFamily="18" charset="0"/>
                <a:cs typeface="Times New Roman" panose="02020603050405020304" pitchFamily="18" charset="0"/>
              </a:rPr>
              <a:t>interest-based loan </a:t>
            </a:r>
            <a:r>
              <a:rPr lang="en-US" sz="2000" dirty="0">
                <a:latin typeface="Times New Roman" panose="02020603050405020304" pitchFamily="18" charset="0"/>
                <a:cs typeface="Times New Roman" panose="02020603050405020304" pitchFamily="18" charset="0"/>
              </a:rPr>
              <a:t>since the capital of the investment is guaranteed in addition to the </a:t>
            </a:r>
            <a:r>
              <a:rPr lang="en-US" sz="2000" dirty="0" smtClean="0">
                <a:latin typeface="Times New Roman" panose="02020603050405020304" pitchFamily="18" charset="0"/>
                <a:cs typeface="Times New Roman" panose="02020603050405020304" pitchFamily="18" charset="0"/>
              </a:rPr>
              <a:t>proceeds of </a:t>
            </a:r>
            <a:r>
              <a:rPr lang="en-US" sz="2000" dirty="0">
                <a:latin typeface="Times New Roman" panose="02020603050405020304" pitchFamily="18" charset="0"/>
                <a:cs typeface="Times New Roman" panose="02020603050405020304" pitchFamily="18" charset="0"/>
              </a:rPr>
              <a:t>the investment (i.e. as though the investment agent had taken a loan </a:t>
            </a:r>
            <a:r>
              <a:rPr lang="en-US" sz="2000" dirty="0" smtClean="0">
                <a:latin typeface="Times New Roman" panose="02020603050405020304" pitchFamily="18" charset="0"/>
                <a:cs typeface="Times New Roman" panose="02020603050405020304" pitchFamily="18" charset="0"/>
              </a:rPr>
              <a:t>and repaid </a:t>
            </a:r>
            <a:r>
              <a:rPr lang="en-US" sz="2000" dirty="0">
                <a:latin typeface="Times New Roman" panose="02020603050405020304" pitchFamily="18" charset="0"/>
                <a:cs typeface="Times New Roman" panose="02020603050405020304" pitchFamily="18" charset="0"/>
              </a:rPr>
              <a:t>it with an additional sum, which is tantamount to </a:t>
            </a:r>
            <a:r>
              <a:rPr lang="en-US" sz="2000" i="1" dirty="0" err="1">
                <a:latin typeface="Times New Roman" panose="02020603050405020304" pitchFamily="18" charset="0"/>
                <a:cs typeface="Times New Roman" panose="02020603050405020304" pitchFamily="18" charset="0"/>
              </a:rPr>
              <a:t>riba</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this </a:t>
            </a:r>
            <a:r>
              <a:rPr lang="en-US" sz="2000" dirty="0" smtClean="0">
                <a:latin typeface="Times New Roman" panose="02020603050405020304" pitchFamily="18" charset="0"/>
                <a:cs typeface="Times New Roman" panose="02020603050405020304" pitchFamily="18" charset="0"/>
              </a:rPr>
              <a:t>case, TID</a:t>
            </a:r>
            <a:r>
              <a:rPr lang="en-US" sz="2000" dirty="0">
                <a:latin typeface="Times New Roman" panose="02020603050405020304" pitchFamily="18" charset="0"/>
                <a:cs typeface="Times New Roman" panose="02020603050405020304" pitchFamily="18" charset="0"/>
              </a:rPr>
              <a:t>, as agent, also guaranteed </a:t>
            </a:r>
            <a:r>
              <a:rPr lang="en-US" sz="2000" dirty="0" err="1">
                <a:latin typeface="Times New Roman" panose="02020603050405020304" pitchFamily="18" charset="0"/>
                <a:cs typeface="Times New Roman" panose="02020603050405020304" pitchFamily="18" charset="0"/>
              </a:rPr>
              <a:t>Blom</a:t>
            </a:r>
            <a:r>
              <a:rPr lang="en-US" sz="2000" dirty="0">
                <a:latin typeface="Times New Roman" panose="02020603050405020304" pitchFamily="18" charset="0"/>
                <a:cs typeface="Times New Roman" panose="02020603050405020304" pitchFamily="18" charset="0"/>
              </a:rPr>
              <a:t> a 5% return</a:t>
            </a:r>
            <a:r>
              <a:rPr lang="en-US" sz="2000" dirty="0" smtClean="0">
                <a:latin typeface="Times New Roman" panose="02020603050405020304" pitchFamily="18" charset="0"/>
                <a:cs typeface="Times New Roman" panose="02020603050405020304" pitchFamily="18" charset="0"/>
              </a:rPr>
              <a:t>.  </a:t>
            </a:r>
          </a:p>
          <a:p>
            <a:pPr marL="0" indent="0">
              <a:buNone/>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845648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Blom</a:t>
            </a:r>
            <a:r>
              <a:rPr lang="en-US" dirty="0" smtClean="0"/>
              <a:t> Bank </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However, even if the </a:t>
            </a:r>
            <a:r>
              <a:rPr lang="en-US" sz="2000" i="1" dirty="0" err="1" smtClean="0">
                <a:latin typeface="Times New Roman" panose="02020603050405020304" pitchFamily="18" charset="0"/>
                <a:cs typeface="Times New Roman" panose="02020603050405020304" pitchFamily="18" charset="0"/>
              </a:rPr>
              <a:t>wakalah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agreement in question really was a loan with interest in disguise or a similar contraption, due to the fact that this agreement was approved by the TID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board, TID should be held to the terms of the contract. </a:t>
            </a: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TID should not be allowed to suddenly claim that the transaction is non-</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compliant in order to evade its contractual obligations to </a:t>
            </a:r>
            <a:r>
              <a:rPr lang="en-US" sz="2000" dirty="0" err="1" smtClean="0">
                <a:latin typeface="Times New Roman" panose="02020603050405020304" pitchFamily="18" charset="0"/>
                <a:cs typeface="Times New Roman" panose="02020603050405020304" pitchFamily="18" charset="0"/>
              </a:rPr>
              <a:t>Blom</a:t>
            </a:r>
            <a:r>
              <a:rPr lang="en-US" sz="2000" dirty="0" smtClean="0">
                <a:latin typeface="Times New Roman" panose="02020603050405020304" pitchFamily="18" charset="0"/>
                <a:cs typeface="Times New Roman" panose="02020603050405020304" pitchFamily="18" charset="0"/>
              </a:rPr>
              <a:t> Bank.</a:t>
            </a:r>
          </a:p>
          <a:p>
            <a:pPr marL="0" indent="0">
              <a:buNone/>
            </a:pPr>
            <a:endParaRPr lang="en-GB" dirty="0"/>
          </a:p>
        </p:txBody>
      </p:sp>
    </p:spTree>
    <p:extLst>
      <p:ext uri="{BB962C8B-B14F-4D97-AF65-F5344CB8AC3E}">
        <p14:creationId xmlns:p14="http://schemas.microsoft.com/office/powerpoint/2010/main" val="6101718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Blom</a:t>
            </a:r>
            <a:r>
              <a:rPr lang="en-US" dirty="0" smtClean="0"/>
              <a:t> Bank </a:t>
            </a:r>
            <a:endParaRPr lang="en-GB" dirty="0"/>
          </a:p>
        </p:txBody>
      </p:sp>
      <p:sp>
        <p:nvSpPr>
          <p:cNvPr id="3" name="Content Placeholder 2"/>
          <p:cNvSpPr>
            <a:spLocks noGrp="1"/>
          </p:cNvSpPr>
          <p:nvPr>
            <p:ph idx="1"/>
          </p:nvPr>
        </p:nvSpPr>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Jurists agree that an agent’s possession is one of trust, analogous </a:t>
            </a:r>
            <a:r>
              <a:rPr lang="en-US" sz="2000" dirty="0" smtClean="0">
                <a:latin typeface="Times New Roman" panose="02020603050405020304" pitchFamily="18" charset="0"/>
                <a:cs typeface="Times New Roman" panose="02020603050405020304" pitchFamily="18" charset="0"/>
              </a:rPr>
              <a:t>to deposits </a:t>
            </a:r>
            <a:r>
              <a:rPr lang="en-US" sz="2000" dirty="0">
                <a:latin typeface="Times New Roman" panose="02020603050405020304" pitchFamily="18" charset="0"/>
                <a:cs typeface="Times New Roman" panose="02020603050405020304" pitchFamily="18" charset="0"/>
              </a:rPr>
              <a:t>and similar to possessions (</a:t>
            </a:r>
            <a:r>
              <a:rPr lang="en-US" sz="2000" dirty="0" err="1">
                <a:latin typeface="Times New Roman" panose="02020603050405020304" pitchFamily="18" charset="0"/>
                <a:cs typeface="Times New Roman" panose="02020603050405020304" pitchFamily="18" charset="0"/>
              </a:rPr>
              <a:t>Zuhayli</a:t>
            </a:r>
            <a:r>
              <a:rPr lang="en-US" sz="2000" dirty="0">
                <a:latin typeface="Times New Roman" panose="02020603050405020304" pitchFamily="18" charset="0"/>
                <a:cs typeface="Times New Roman" panose="02020603050405020304" pitchFamily="18" charset="0"/>
              </a:rPr>
              <a:t> 2007: 675).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This </a:t>
            </a:r>
            <a:r>
              <a:rPr lang="en-US" sz="2000" dirty="0">
                <a:latin typeface="Times New Roman" panose="02020603050405020304" pitchFamily="18" charset="0"/>
                <a:cs typeface="Times New Roman" panose="02020603050405020304" pitchFamily="18" charset="0"/>
              </a:rPr>
              <a:t>ruling </a:t>
            </a:r>
            <a:r>
              <a:rPr lang="en-US" sz="2000" dirty="0" smtClean="0">
                <a:latin typeface="Times New Roman" panose="02020603050405020304" pitchFamily="18" charset="0"/>
                <a:cs typeface="Times New Roman" panose="02020603050405020304" pitchFamily="18" charset="0"/>
              </a:rPr>
              <a:t>follows from </a:t>
            </a:r>
            <a:r>
              <a:rPr lang="en-US" sz="2000" dirty="0">
                <a:latin typeface="Times New Roman" panose="02020603050405020304" pitchFamily="18" charset="0"/>
                <a:cs typeface="Times New Roman" panose="02020603050405020304" pitchFamily="18" charset="0"/>
              </a:rPr>
              <a:t>the fact that the agent would possess goods as a legal representative of </a:t>
            </a:r>
            <a:r>
              <a:rPr lang="en-US" sz="2000" dirty="0" smtClean="0">
                <a:latin typeface="Times New Roman" panose="02020603050405020304" pitchFamily="18" charset="0"/>
                <a:cs typeface="Times New Roman" panose="02020603050405020304" pitchFamily="18" charset="0"/>
              </a:rPr>
              <a:t>the principal </a:t>
            </a:r>
            <a:r>
              <a:rPr lang="en-US" sz="2000" dirty="0">
                <a:latin typeface="Times New Roman" panose="02020603050405020304" pitchFamily="18" charset="0"/>
                <a:cs typeface="Times New Roman" panose="02020603050405020304" pitchFamily="18" charset="0"/>
              </a:rPr>
              <a:t>(who is the owner).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Thus</a:t>
            </a:r>
            <a:r>
              <a:rPr lang="en-US" sz="2000" dirty="0">
                <a:latin typeface="Times New Roman" panose="02020603050405020304" pitchFamily="18" charset="0"/>
                <a:cs typeface="Times New Roman" panose="02020603050405020304" pitchFamily="18" charset="0"/>
              </a:rPr>
              <a:t>, his possession is similar (but not the </a:t>
            </a:r>
            <a:r>
              <a:rPr lang="en-US" sz="2000" dirty="0" smtClean="0">
                <a:latin typeface="Times New Roman" panose="02020603050405020304" pitchFamily="18" charset="0"/>
                <a:cs typeface="Times New Roman" panose="02020603050405020304" pitchFamily="18" charset="0"/>
              </a:rPr>
              <a:t>same) to </a:t>
            </a:r>
            <a:r>
              <a:rPr lang="en-US" sz="2000" dirty="0">
                <a:latin typeface="Times New Roman" panose="02020603050405020304" pitchFamily="18" charset="0"/>
                <a:cs typeface="Times New Roman" panose="02020603050405020304" pitchFamily="18" charset="0"/>
              </a:rPr>
              <a:t>that of a depository, following its rules for trust and guarantee (</a:t>
            </a:r>
            <a:r>
              <a:rPr lang="en-US" sz="2000" dirty="0" err="1">
                <a:latin typeface="Times New Roman" panose="02020603050405020304" pitchFamily="18" charset="0"/>
                <a:cs typeface="Times New Roman" panose="02020603050405020304" pitchFamily="18" charset="0"/>
              </a:rPr>
              <a:t>Zuhayli</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2007: 675</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Under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TID was holding the 5% profit on trust for </a:t>
            </a:r>
            <a:r>
              <a:rPr lang="en-US" sz="2000" dirty="0" err="1">
                <a:latin typeface="Times New Roman" panose="02020603050405020304" pitchFamily="18" charset="0"/>
                <a:cs typeface="Times New Roman" panose="02020603050405020304" pitchFamily="18" charset="0"/>
              </a:rPr>
              <a:t>Blom</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as agent </a:t>
            </a:r>
            <a:r>
              <a:rPr lang="en-US" sz="2000" dirty="0">
                <a:latin typeface="Times New Roman" panose="02020603050405020304" pitchFamily="18" charset="0"/>
                <a:cs typeface="Times New Roman" panose="02020603050405020304" pitchFamily="18" charset="0"/>
              </a:rPr>
              <a:t>for principal even if the guarantee combined with agency is thought </a:t>
            </a:r>
            <a:r>
              <a:rPr lang="en-US" sz="2000" dirty="0" smtClean="0">
                <a:latin typeface="Times New Roman" panose="02020603050405020304" pitchFamily="18" charset="0"/>
                <a:cs typeface="Times New Roman" panose="02020603050405020304" pitchFamily="18" charset="0"/>
              </a:rPr>
              <a:t>by some </a:t>
            </a:r>
            <a:r>
              <a:rPr lang="en-US" sz="2000" dirty="0">
                <a:latin typeface="Times New Roman" panose="02020603050405020304" pitchFamily="18" charset="0"/>
                <a:cs typeface="Times New Roman" panose="02020603050405020304" pitchFamily="18" charset="0"/>
              </a:rPr>
              <a:t>to have turned the </a:t>
            </a:r>
            <a:r>
              <a:rPr lang="en-US" sz="2000" i="1" dirty="0" err="1">
                <a:latin typeface="Times New Roman" panose="02020603050405020304" pitchFamily="18" charset="0"/>
                <a:cs typeface="Times New Roman" panose="02020603050405020304" pitchFamily="18" charset="0"/>
              </a:rPr>
              <a:t>wakalah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into a deposit taking with interest or to </a:t>
            </a:r>
            <a:r>
              <a:rPr lang="en-US" sz="2000" dirty="0" smtClean="0">
                <a:latin typeface="Times New Roman" panose="02020603050405020304" pitchFamily="18" charset="0"/>
                <a:cs typeface="Times New Roman" panose="02020603050405020304" pitchFamily="18" charset="0"/>
              </a:rPr>
              <a:t>have </a:t>
            </a:r>
            <a:r>
              <a:rPr lang="en-GB" sz="2000" dirty="0" smtClean="0">
                <a:latin typeface="Times New Roman" panose="02020603050405020304" pitchFamily="18" charset="0"/>
                <a:cs typeface="Times New Roman" panose="02020603050405020304" pitchFamily="18" charset="0"/>
              </a:rPr>
              <a:t>simulated </a:t>
            </a:r>
            <a:r>
              <a:rPr lang="en-GB" sz="2000" dirty="0">
                <a:latin typeface="Times New Roman" panose="02020603050405020304" pitchFamily="18" charset="0"/>
                <a:cs typeface="Times New Roman" panose="02020603050405020304" pitchFamily="18" charset="0"/>
              </a:rPr>
              <a:t>an interest-bearing loan.</a:t>
            </a:r>
          </a:p>
        </p:txBody>
      </p:sp>
    </p:spTree>
    <p:extLst>
      <p:ext uri="{BB962C8B-B14F-4D97-AF65-F5344CB8AC3E}">
        <p14:creationId xmlns:p14="http://schemas.microsoft.com/office/powerpoint/2010/main" val="27253403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Blom</a:t>
            </a:r>
            <a:r>
              <a:rPr lang="en-US" dirty="0" smtClean="0"/>
              <a:t> Bank </a:t>
            </a:r>
            <a:endParaRPr lang="en-GB" dirty="0"/>
          </a:p>
        </p:txBody>
      </p:sp>
      <p:sp>
        <p:nvSpPr>
          <p:cNvPr id="3" name="Content Placeholder 2"/>
          <p:cNvSpPr>
            <a:spLocks noGrp="1"/>
          </p:cNvSpPr>
          <p:nvPr>
            <p:ph idx="1"/>
          </p:nvPr>
        </p:nvSpPr>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Although under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TID was technically only supposed to </a:t>
            </a:r>
            <a:r>
              <a:rPr lang="en-US" sz="2000" dirty="0" smtClean="0">
                <a:latin typeface="Times New Roman" panose="02020603050405020304" pitchFamily="18" charset="0"/>
                <a:cs typeface="Times New Roman" panose="02020603050405020304" pitchFamily="18" charset="0"/>
              </a:rPr>
              <a:t>receive an </a:t>
            </a:r>
            <a:r>
              <a:rPr lang="en-US" sz="2000" dirty="0">
                <a:latin typeface="Times New Roman" panose="02020603050405020304" pitchFamily="18" charset="0"/>
                <a:cs typeface="Times New Roman" panose="02020603050405020304" pitchFamily="18" charset="0"/>
              </a:rPr>
              <a:t>agency fee, in this </a:t>
            </a:r>
            <a:r>
              <a:rPr lang="en-US" sz="2000" i="1" dirty="0" err="1">
                <a:latin typeface="Times New Roman" panose="02020603050405020304" pitchFamily="18" charset="0"/>
                <a:cs typeface="Times New Roman" panose="02020603050405020304" pitchFamily="18" charset="0"/>
              </a:rPr>
              <a:t>wakalah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arrangement, TID was contractually to receive </a:t>
            </a:r>
            <a:r>
              <a:rPr lang="en-US" sz="2000" dirty="0" smtClean="0">
                <a:latin typeface="Times New Roman" panose="02020603050405020304" pitchFamily="18" charset="0"/>
                <a:cs typeface="Times New Roman" panose="02020603050405020304" pitchFamily="18" charset="0"/>
              </a:rPr>
              <a:t>an agency </a:t>
            </a:r>
            <a:r>
              <a:rPr lang="en-US" sz="2000" dirty="0">
                <a:latin typeface="Times New Roman" panose="02020603050405020304" pitchFamily="18" charset="0"/>
                <a:cs typeface="Times New Roman" panose="02020603050405020304" pitchFamily="18" charset="0"/>
              </a:rPr>
              <a:t>fee plus all return above 5%, thus bearing risk of loss.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a </a:t>
            </a:r>
            <a:r>
              <a:rPr lang="en-US" sz="2000" dirty="0" smtClean="0">
                <a:latin typeface="Times New Roman" panose="02020603050405020304" pitchFamily="18" charset="0"/>
                <a:cs typeface="Times New Roman" panose="02020603050405020304" pitchFamily="18" charset="0"/>
              </a:rPr>
              <a:t>proper </a:t>
            </a:r>
            <a:r>
              <a:rPr lang="en-US" sz="2000" i="1" dirty="0" err="1" smtClean="0">
                <a:latin typeface="Times New Roman" panose="02020603050405020304" pitchFamily="18" charset="0"/>
                <a:cs typeface="Times New Roman" panose="02020603050405020304" pitchFamily="18" charset="0"/>
              </a:rPr>
              <a:t>wakalah</a:t>
            </a:r>
            <a:r>
              <a:rPr lang="en-US" sz="2000" i="1"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arrangement, the principal bears all risk of loss and profit, while </a:t>
            </a:r>
            <a:r>
              <a:rPr lang="en-US" sz="2000" dirty="0" smtClean="0">
                <a:latin typeface="Times New Roman" panose="02020603050405020304" pitchFamily="18" charset="0"/>
                <a:cs typeface="Times New Roman" panose="02020603050405020304" pitchFamily="18" charset="0"/>
              </a:rPr>
              <a:t>the agent </a:t>
            </a:r>
            <a:r>
              <a:rPr lang="en-US" sz="2000" dirty="0">
                <a:latin typeface="Times New Roman" panose="02020603050405020304" pitchFamily="18" charset="0"/>
                <a:cs typeface="Times New Roman" panose="02020603050405020304" pitchFamily="18" charset="0"/>
              </a:rPr>
              <a:t>only receives an agency fee.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According </a:t>
            </a:r>
            <a:r>
              <a:rPr lang="en-US" sz="2000" dirty="0">
                <a:latin typeface="Times New Roman" panose="02020603050405020304" pitchFamily="18" charset="0"/>
                <a:cs typeface="Times New Roman" panose="02020603050405020304" pitchFamily="18" charset="0"/>
              </a:rPr>
              <a:t>to the AAOIFI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Standard No</a:t>
            </a:r>
            <a:r>
              <a:rPr lang="en-US" sz="2000" dirty="0">
                <a:latin typeface="Times New Roman" panose="02020603050405020304" pitchFamily="18" charset="0"/>
                <a:cs typeface="Times New Roman" panose="02020603050405020304" pitchFamily="18" charset="0"/>
              </a:rPr>
              <a:t>. 21(4/2/c), ‘…the amount payable as remuneration for agency should </a:t>
            </a:r>
            <a:r>
              <a:rPr lang="en-US" sz="2000" dirty="0" smtClean="0">
                <a:latin typeface="Times New Roman" panose="02020603050405020304" pitchFamily="18" charset="0"/>
                <a:cs typeface="Times New Roman" panose="02020603050405020304" pitchFamily="18" charset="0"/>
              </a:rPr>
              <a:t>be known</a:t>
            </a:r>
            <a:r>
              <a:rPr lang="en-US" sz="2000" dirty="0">
                <a:latin typeface="Times New Roman" panose="02020603050405020304" pitchFamily="18" charset="0"/>
                <a:cs typeface="Times New Roman" panose="02020603050405020304" pitchFamily="18" charset="0"/>
              </a:rPr>
              <a:t>, whether in lump sum or as a share of a specific amount of income.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It may </a:t>
            </a:r>
            <a:r>
              <a:rPr lang="en-US" sz="2000" dirty="0">
                <a:latin typeface="Times New Roman" panose="02020603050405020304" pitchFamily="18" charset="0"/>
                <a:cs typeface="Times New Roman" panose="02020603050405020304" pitchFamily="18" charset="0"/>
              </a:rPr>
              <a:t>also be defined in terms of an amount of income to be known in the </a:t>
            </a:r>
            <a:r>
              <a:rPr lang="en-US" sz="2000" dirty="0" smtClean="0">
                <a:latin typeface="Times New Roman" panose="02020603050405020304" pitchFamily="18" charset="0"/>
                <a:cs typeface="Times New Roman" panose="02020603050405020304" pitchFamily="18" charset="0"/>
              </a:rPr>
              <a:t>future, as </a:t>
            </a:r>
            <a:r>
              <a:rPr lang="en-US" sz="2000" dirty="0">
                <a:latin typeface="Times New Roman" panose="02020603050405020304" pitchFamily="18" charset="0"/>
                <a:cs typeface="Times New Roman" panose="02020603050405020304" pitchFamily="18" charset="0"/>
              </a:rPr>
              <a:t>when remuneration is linked to an indicator that may be quoted at </a:t>
            </a:r>
            <a:r>
              <a:rPr lang="en-US" sz="2000" dirty="0" smtClean="0">
                <a:latin typeface="Times New Roman" panose="02020603050405020304" pitchFamily="18" charset="0"/>
                <a:cs typeface="Times New Roman" panose="02020603050405020304" pitchFamily="18" charset="0"/>
              </a:rPr>
              <a:t>the beginnings </a:t>
            </a:r>
            <a:r>
              <a:rPr lang="en-US" sz="2000" dirty="0">
                <a:latin typeface="Times New Roman" panose="02020603050405020304" pitchFamily="18" charset="0"/>
                <a:cs typeface="Times New Roman" panose="02020603050405020304" pitchFamily="18" charset="0"/>
              </a:rPr>
              <a:t>of different intervals of time.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49939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Blom</a:t>
            </a:r>
            <a:r>
              <a:rPr lang="en-US" dirty="0" smtClean="0"/>
              <a:t> Bank </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However, it is not permissible to leave remuneration for agency undetermined and allow the agent to take an unspecified share from the entitlements of principal’ (2004: 415). </a:t>
            </a:r>
          </a:p>
          <a:p>
            <a:pPr marL="0" indent="0">
              <a:buNone/>
            </a:pPr>
            <a:r>
              <a:rPr lang="en-US" sz="2000" dirty="0" smtClean="0">
                <a:latin typeface="Times New Roman" panose="02020603050405020304" pitchFamily="18" charset="0"/>
                <a:cs typeface="Times New Roman" panose="02020603050405020304" pitchFamily="18" charset="0"/>
              </a:rPr>
              <a:t>In this arrangement, the agent was to take an unspecified share from the entitlements of the principal, being any amount of return above 5%. </a:t>
            </a:r>
          </a:p>
          <a:p>
            <a:pPr marL="0" indent="0">
              <a:buNone/>
            </a:pPr>
            <a:r>
              <a:rPr lang="en-US" sz="2000" dirty="0" smtClean="0">
                <a:latin typeface="Times New Roman" panose="02020603050405020304" pitchFamily="18" charset="0"/>
                <a:cs typeface="Times New Roman" panose="02020603050405020304" pitchFamily="18" charset="0"/>
              </a:rPr>
              <a:t>These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issues were totally ignored by the judge. </a:t>
            </a:r>
          </a:p>
          <a:p>
            <a:pPr marL="0" indent="0">
              <a:buNone/>
            </a:pPr>
            <a:r>
              <a:rPr lang="en-US" sz="2000" dirty="0" smtClean="0">
                <a:latin typeface="Times New Roman" panose="02020603050405020304" pitchFamily="18" charset="0"/>
                <a:cs typeface="Times New Roman" panose="02020603050405020304" pitchFamily="18" charset="0"/>
              </a:rPr>
              <a:t>In this transaction, the judge misapplied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law, ignored the reality of the Islamic finance and banking industry, and then judged the contracts in relation to Western trust law, unfairly ruling that </a:t>
            </a:r>
            <a:r>
              <a:rPr lang="en-US" sz="2000" dirty="0" err="1" smtClean="0">
                <a:latin typeface="Times New Roman" panose="02020603050405020304" pitchFamily="18" charset="0"/>
                <a:cs typeface="Times New Roman" panose="02020603050405020304" pitchFamily="18" charset="0"/>
              </a:rPr>
              <a:t>Blom</a:t>
            </a:r>
            <a:r>
              <a:rPr lang="en-US" sz="2000" dirty="0" smtClean="0">
                <a:latin typeface="Times New Roman" panose="02020603050405020304" pitchFamily="18" charset="0"/>
                <a:cs typeface="Times New Roman" panose="02020603050405020304" pitchFamily="18" charset="0"/>
              </a:rPr>
              <a:t> was only entitled to the principal amount. </a:t>
            </a:r>
          </a:p>
          <a:p>
            <a:pPr marL="0" indent="0">
              <a:buNone/>
            </a:pPr>
            <a:endParaRPr lang="en-GB" dirty="0"/>
          </a:p>
        </p:txBody>
      </p:sp>
    </p:spTree>
    <p:extLst>
      <p:ext uri="{BB962C8B-B14F-4D97-AF65-F5344CB8AC3E}">
        <p14:creationId xmlns:p14="http://schemas.microsoft.com/office/powerpoint/2010/main" val="5768816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Blom</a:t>
            </a:r>
            <a:r>
              <a:rPr lang="en-US" dirty="0" smtClean="0"/>
              <a:t> Bank</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The judge ordered an interim payment to be paid to </a:t>
            </a:r>
            <a:r>
              <a:rPr lang="en-US" sz="2000" dirty="0" err="1">
                <a:latin typeface="Times New Roman" panose="02020603050405020304" pitchFamily="18" charset="0"/>
                <a:cs typeface="Times New Roman" panose="02020603050405020304" pitchFamily="18" charset="0"/>
              </a:rPr>
              <a:t>Blom</a:t>
            </a:r>
            <a:r>
              <a:rPr lang="en-US" sz="2000" dirty="0">
                <a:latin typeface="Times New Roman" panose="02020603050405020304" pitchFamily="18" charset="0"/>
                <a:cs typeface="Times New Roman" panose="02020603050405020304" pitchFamily="18" charset="0"/>
              </a:rPr>
              <a:t> based on </a:t>
            </a:r>
            <a:r>
              <a:rPr lang="en-US" sz="2000" dirty="0" smtClean="0">
                <a:latin typeface="Times New Roman" panose="02020603050405020304" pitchFamily="18" charset="0"/>
                <a:cs typeface="Times New Roman" panose="02020603050405020304" pitchFamily="18" charset="0"/>
              </a:rPr>
              <a:t>the fact </a:t>
            </a:r>
            <a:r>
              <a:rPr lang="en-US" sz="2000" dirty="0">
                <a:latin typeface="Times New Roman" panose="02020603050405020304" pitchFamily="18" charset="0"/>
                <a:cs typeface="Times New Roman" panose="02020603050405020304" pitchFamily="18" charset="0"/>
              </a:rPr>
              <a:t>that the contract was null and void (no trust) and that the transaction </a:t>
            </a:r>
            <a:r>
              <a:rPr lang="en-US" sz="2000" dirty="0" smtClean="0">
                <a:latin typeface="Times New Roman" panose="02020603050405020304" pitchFamily="18" charset="0"/>
                <a:cs typeface="Times New Roman" panose="02020603050405020304" pitchFamily="18" charset="0"/>
              </a:rPr>
              <a:t>was </a:t>
            </a:r>
            <a:r>
              <a:rPr lang="en-US" sz="2000" i="1" dirty="0" smtClean="0">
                <a:latin typeface="Times New Roman" panose="02020603050405020304" pitchFamily="18" charset="0"/>
                <a:cs typeface="Times New Roman" panose="02020603050405020304" pitchFamily="18" charset="0"/>
              </a:rPr>
              <a:t>ultra </a:t>
            </a:r>
            <a:r>
              <a:rPr lang="en-US" sz="2000" i="1" dirty="0">
                <a:latin typeface="Times New Roman" panose="02020603050405020304" pitchFamily="18" charset="0"/>
                <a:cs typeface="Times New Roman" panose="02020603050405020304" pitchFamily="18" charset="0"/>
              </a:rPr>
              <a:t>vires </a:t>
            </a:r>
            <a:r>
              <a:rPr lang="en-US" sz="2000" dirty="0">
                <a:latin typeface="Times New Roman" panose="02020603050405020304" pitchFamily="18" charset="0"/>
                <a:cs typeface="Times New Roman" panose="02020603050405020304" pitchFamily="18" charset="0"/>
              </a:rPr>
              <a:t>(non-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compliant).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judge should have ruled that </a:t>
            </a:r>
            <a:r>
              <a:rPr lang="en-US" sz="2000" dirty="0" err="1" smtClean="0">
                <a:latin typeface="Times New Roman" panose="02020603050405020304" pitchFamily="18" charset="0"/>
                <a:cs typeface="Times New Roman" panose="02020603050405020304" pitchFamily="18" charset="0"/>
              </a:rPr>
              <a:t>Blom</a:t>
            </a:r>
            <a:r>
              <a:rPr lang="en-US" sz="2000" dirty="0" smtClean="0">
                <a:latin typeface="Times New Roman" panose="02020603050405020304" pitchFamily="18" charset="0"/>
                <a:cs typeface="Times New Roman" panose="02020603050405020304" pitchFamily="18" charset="0"/>
              </a:rPr>
              <a:t> was </a:t>
            </a:r>
            <a:r>
              <a:rPr lang="en-US" sz="2000" dirty="0">
                <a:latin typeface="Times New Roman" panose="02020603050405020304" pitchFamily="18" charset="0"/>
                <a:cs typeface="Times New Roman" panose="02020603050405020304" pitchFamily="18" charset="0"/>
              </a:rPr>
              <a:t>entitled to the deposit amount plus any profit made up to a limit of 5% (</a:t>
            </a:r>
            <a:r>
              <a:rPr lang="en-US" sz="2000" dirty="0" smtClean="0">
                <a:latin typeface="Times New Roman" panose="02020603050405020304" pitchFamily="18" charset="0"/>
                <a:cs typeface="Times New Roman" panose="02020603050405020304" pitchFamily="18" charset="0"/>
              </a:rPr>
              <a:t>if profit </a:t>
            </a:r>
            <a:r>
              <a:rPr lang="en-US" sz="2000" dirty="0">
                <a:latin typeface="Times New Roman" panose="02020603050405020304" pitchFamily="18" charset="0"/>
                <a:cs typeface="Times New Roman" panose="02020603050405020304" pitchFamily="18" charset="0"/>
              </a:rPr>
              <a:t>was made) rather than just the deposit amount.</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42333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Beximco</a:t>
            </a:r>
            <a:r>
              <a:rPr lang="en-US" dirty="0" smtClean="0"/>
              <a:t> and </a:t>
            </a:r>
            <a:r>
              <a:rPr lang="en-US" dirty="0" err="1" smtClean="0"/>
              <a:t>Blom</a:t>
            </a:r>
            <a:r>
              <a:rPr lang="en-US" dirty="0" smtClean="0"/>
              <a:t> Bank</a:t>
            </a:r>
            <a:endParaRPr lang="en-GB" dirty="0"/>
          </a:p>
        </p:txBody>
      </p:sp>
      <p:sp>
        <p:nvSpPr>
          <p:cNvPr id="3" name="Content Placeholder 2"/>
          <p:cNvSpPr>
            <a:spLocks noGrp="1"/>
          </p:cNvSpPr>
          <p:nvPr>
            <p:ph idx="1"/>
          </p:nvPr>
        </p:nvSpPr>
        <p:spPr/>
        <p:txBody>
          <a:bodyPr>
            <a:normAutofit/>
          </a:bodyPr>
          <a:lstStyle/>
          <a:p>
            <a:pPr marL="0" indent="0">
              <a:buNone/>
            </a:pPr>
            <a:r>
              <a:rPr lang="en-GB" sz="2000" i="1" dirty="0" err="1" smtClean="0">
                <a:latin typeface="Times New Roman" panose="02020603050405020304" pitchFamily="18" charset="0"/>
                <a:cs typeface="Times New Roman" panose="02020603050405020304" pitchFamily="18" charset="0"/>
              </a:rPr>
              <a:t>Beximco</a:t>
            </a:r>
            <a:r>
              <a:rPr lang="en-GB"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illustrates </a:t>
            </a:r>
            <a:r>
              <a:rPr lang="en-US" sz="2000" dirty="0">
                <a:latin typeface="Times New Roman" panose="02020603050405020304" pitchFamily="18" charset="0"/>
                <a:cs typeface="Times New Roman" panose="02020603050405020304" pitchFamily="18" charset="0"/>
              </a:rPr>
              <a:t>how selecting English law as the governing law of an Islamic </a:t>
            </a:r>
            <a:r>
              <a:rPr lang="en-US" sz="2000" dirty="0" smtClean="0">
                <a:latin typeface="Times New Roman" panose="02020603050405020304" pitchFamily="18" charset="0"/>
                <a:cs typeface="Times New Roman" panose="02020603050405020304" pitchFamily="18" charset="0"/>
              </a:rPr>
              <a:t>finance contract </a:t>
            </a:r>
            <a:r>
              <a:rPr lang="en-US" sz="2000" dirty="0">
                <a:latin typeface="Times New Roman" panose="02020603050405020304" pitchFamily="18" charset="0"/>
                <a:cs typeface="Times New Roman" panose="02020603050405020304" pitchFamily="18" charset="0"/>
              </a:rPr>
              <a:t>may invalidate the application of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 the dispute as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is not </a:t>
            </a:r>
            <a:r>
              <a:rPr lang="en-US" sz="2000" dirty="0">
                <a:latin typeface="Times New Roman" panose="02020603050405020304" pitchFamily="18" charset="0"/>
                <a:cs typeface="Times New Roman" panose="02020603050405020304" pitchFamily="18" charset="0"/>
              </a:rPr>
              <a:t>recognized as a valid source of law for governing commercial </a:t>
            </a:r>
            <a:r>
              <a:rPr lang="en-US" sz="2000" dirty="0" smtClean="0">
                <a:latin typeface="Times New Roman" panose="02020603050405020304" pitchFamily="18" charset="0"/>
                <a:cs typeface="Times New Roman" panose="02020603050405020304" pitchFamily="18" charset="0"/>
              </a:rPr>
              <a:t>transactions in </a:t>
            </a:r>
            <a:r>
              <a:rPr lang="en-US" sz="2000" dirty="0">
                <a:latin typeface="Times New Roman" panose="02020603050405020304" pitchFamily="18" charset="0"/>
                <a:cs typeface="Times New Roman" panose="02020603050405020304" pitchFamily="18" charset="0"/>
              </a:rPr>
              <a:t>the UK and is not seen as a national law in relation to Rome I.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i="1" dirty="0">
              <a:latin typeface="Times New Roman" panose="02020603050405020304" pitchFamily="18" charset="0"/>
              <a:cs typeface="Times New Roman" panose="02020603050405020304" pitchFamily="18" charset="0"/>
            </a:endParaRPr>
          </a:p>
          <a:p>
            <a:pPr marL="0" indent="0">
              <a:buNone/>
            </a:pPr>
            <a:r>
              <a:rPr lang="en-US" sz="2000" i="1" dirty="0" err="1" smtClean="0">
                <a:latin typeface="Times New Roman" panose="02020603050405020304" pitchFamily="18" charset="0"/>
                <a:cs typeface="Times New Roman" panose="02020603050405020304" pitchFamily="18" charset="0"/>
              </a:rPr>
              <a:t>Blom</a:t>
            </a:r>
            <a:r>
              <a:rPr lang="en-US" sz="2000" i="1" dirty="0" smtClean="0">
                <a:latin typeface="Times New Roman" panose="02020603050405020304" pitchFamily="18" charset="0"/>
                <a:cs typeface="Times New Roman" panose="02020603050405020304" pitchFamily="18" charset="0"/>
              </a:rPr>
              <a:t> Bank </a:t>
            </a:r>
            <a:r>
              <a:rPr lang="en-US" sz="2000" dirty="0" smtClean="0">
                <a:latin typeface="Times New Roman" panose="02020603050405020304" pitchFamily="18" charset="0"/>
                <a:cs typeface="Times New Roman" panose="02020603050405020304" pitchFamily="18" charset="0"/>
              </a:rPr>
              <a:t>reveals </a:t>
            </a:r>
            <a:r>
              <a:rPr lang="en-US" sz="2000" dirty="0">
                <a:latin typeface="Times New Roman" panose="02020603050405020304" pitchFamily="18" charset="0"/>
                <a:cs typeface="Times New Roman" panose="02020603050405020304" pitchFamily="18" charset="0"/>
              </a:rPr>
              <a:t>how the misapplication of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by a UK judge may be </a:t>
            </a:r>
            <a:r>
              <a:rPr lang="en-US" sz="2000" dirty="0" smtClean="0">
                <a:latin typeface="Times New Roman" panose="02020603050405020304" pitchFamily="18" charset="0"/>
                <a:cs typeface="Times New Roman" panose="02020603050405020304" pitchFamily="18" charset="0"/>
              </a:rPr>
              <a:t>detrimental to </a:t>
            </a:r>
            <a:r>
              <a:rPr lang="en-US" sz="2000" dirty="0">
                <a:latin typeface="Times New Roman" panose="02020603050405020304" pitchFamily="18" charset="0"/>
                <a:cs typeface="Times New Roman" panose="02020603050405020304" pitchFamily="18" charset="0"/>
              </a:rPr>
              <a:t>the effective adjudication of the Islamic finance dispute.</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09604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Arbitration</a:t>
            </a:r>
            <a:endParaRPr lang="en-GB" dirty="0"/>
          </a:p>
        </p:txBody>
      </p:sp>
      <p:sp>
        <p:nvSpPr>
          <p:cNvPr id="3" name="Content Placeholder 2"/>
          <p:cNvSpPr>
            <a:spLocks noGrp="1"/>
          </p:cNvSpPr>
          <p:nvPr>
            <p:ph idx="1"/>
          </p:nvPr>
        </p:nvSpPr>
        <p:spPr/>
        <p:txBody>
          <a:bodyPr>
            <a:noAutofit/>
          </a:bodyPr>
          <a:lstStyle/>
          <a:p>
            <a:pPr marL="0" indent="0">
              <a:buNone/>
            </a:pPr>
            <a:r>
              <a:rPr lang="en-US" sz="2000" b="1" u="sng" dirty="0" smtClean="0">
                <a:latin typeface="Times New Roman" panose="02020603050405020304" pitchFamily="18" charset="0"/>
                <a:cs typeface="Times New Roman" panose="02020603050405020304" pitchFamily="18" charset="0"/>
              </a:rPr>
              <a:t>Why Arbitration?</a:t>
            </a:r>
          </a:p>
          <a:p>
            <a:pPr marL="0" indent="0">
              <a:buNone/>
            </a:pPr>
            <a:endParaRPr lang="en-US" sz="2000" dirty="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Permissible in Islam;</a:t>
            </a:r>
          </a:p>
          <a:p>
            <a:r>
              <a:rPr lang="en-US" sz="2000" dirty="0" smtClean="0">
                <a:latin typeface="Times New Roman" panose="02020603050405020304" pitchFamily="18" charset="0"/>
                <a:cs typeface="Times New Roman" panose="02020603050405020304" pitchFamily="18" charset="0"/>
              </a:rPr>
              <a:t>Time and Cost Effective;</a:t>
            </a:r>
          </a:p>
          <a:p>
            <a:r>
              <a:rPr lang="en-US" sz="2000" dirty="0" smtClean="0">
                <a:latin typeface="Times New Roman" panose="02020603050405020304" pitchFamily="18" charset="0"/>
                <a:cs typeface="Times New Roman" panose="02020603050405020304" pitchFamily="18" charset="0"/>
              </a:rPr>
              <a:t>Ability to apply </a:t>
            </a:r>
            <a:r>
              <a:rPr lang="en-US" sz="2000" i="1" dirty="0" err="1" smtClean="0">
                <a:latin typeface="Times New Roman" panose="02020603050405020304" pitchFamily="18" charset="0"/>
                <a:cs typeface="Times New Roman" panose="02020603050405020304" pitchFamily="18" charset="0"/>
              </a:rPr>
              <a:t>Shari’ah</a:t>
            </a:r>
            <a:r>
              <a:rPr lang="en-US" sz="2000" dirty="0" smtClean="0">
                <a:latin typeface="Times New Roman" panose="02020603050405020304" pitchFamily="18" charset="0"/>
                <a:cs typeface="Times New Roman" panose="02020603050405020304" pitchFamily="18" charset="0"/>
              </a:rPr>
              <a:t> and commercial business practice to the dispute;</a:t>
            </a:r>
          </a:p>
          <a:p>
            <a:r>
              <a:rPr lang="en-US" sz="2000" dirty="0" smtClean="0">
                <a:latin typeface="Times New Roman" panose="02020603050405020304" pitchFamily="18" charset="0"/>
                <a:cs typeface="Times New Roman" panose="02020603050405020304" pitchFamily="18" charset="0"/>
              </a:rPr>
              <a:t>Parties may select arbitrators;</a:t>
            </a:r>
          </a:p>
          <a:p>
            <a:r>
              <a:rPr lang="en-US" sz="2000" dirty="0" smtClean="0">
                <a:latin typeface="Times New Roman" panose="02020603050405020304" pitchFamily="18" charset="0"/>
                <a:cs typeface="Times New Roman" panose="02020603050405020304" pitchFamily="18" charset="0"/>
              </a:rPr>
              <a:t>Parties may structure the process to the needs of the dispute;</a:t>
            </a:r>
          </a:p>
          <a:p>
            <a:r>
              <a:rPr lang="en-US" sz="2000" dirty="0" smtClean="0">
                <a:latin typeface="Times New Roman" panose="02020603050405020304" pitchFamily="18" charset="0"/>
                <a:cs typeface="Times New Roman" panose="02020603050405020304" pitchFamily="18" charset="0"/>
              </a:rPr>
              <a:t>ADR preserves the relationship of the disputing parties.</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3146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Arbitration in Islamic Finance</a:t>
            </a:r>
            <a:endParaRPr lang="en-GB" dirty="0"/>
          </a:p>
        </p:txBody>
      </p:sp>
      <p:sp>
        <p:nvSpPr>
          <p:cNvPr id="3" name="Content Placeholder 2"/>
          <p:cNvSpPr>
            <a:spLocks noGrp="1"/>
          </p:cNvSpPr>
          <p:nvPr>
            <p:ph idx="1"/>
          </p:nvPr>
        </p:nvSpPr>
        <p:spPr>
          <a:xfrm>
            <a:off x="1089024" y="1371600"/>
            <a:ext cx="7272339" cy="4754563"/>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Currently, Islamic finance disputes may be submitted to the </a:t>
            </a:r>
            <a:r>
              <a:rPr lang="en-US" sz="2000" dirty="0" smtClean="0">
                <a:latin typeface="Times New Roman" panose="02020603050405020304" pitchFamily="18" charset="0"/>
                <a:cs typeface="Times New Roman" panose="02020603050405020304" pitchFamily="18" charset="0"/>
              </a:rPr>
              <a:t>arbitration institutions around the world. </a:t>
            </a:r>
            <a:r>
              <a:rPr lang="en-US" sz="2000" dirty="0">
                <a:latin typeface="Times New Roman" panose="02020603050405020304" pitchFamily="18" charset="0"/>
                <a:cs typeface="Times New Roman" panose="02020603050405020304" pitchFamily="18" charset="0"/>
              </a:rPr>
              <a:t>However, Lawrence and Khan called The </a:t>
            </a:r>
            <a:r>
              <a:rPr lang="en-US" sz="2000" dirty="0" smtClean="0">
                <a:latin typeface="Times New Roman" panose="02020603050405020304" pitchFamily="18" charset="0"/>
                <a:cs typeface="Times New Roman" panose="02020603050405020304" pitchFamily="18" charset="0"/>
              </a:rPr>
              <a:t>Qatar </a:t>
            </a:r>
            <a:r>
              <a:rPr lang="en-GB" sz="2000" dirty="0" smtClean="0">
                <a:latin typeface="Times New Roman" panose="02020603050405020304" pitchFamily="18" charset="0"/>
                <a:cs typeface="Times New Roman" panose="02020603050405020304" pitchFamily="18" charset="0"/>
              </a:rPr>
              <a:t>International </a:t>
            </a:r>
            <a:r>
              <a:rPr lang="en-GB" sz="2000" dirty="0" err="1">
                <a:latin typeface="Times New Roman" panose="02020603050405020304" pitchFamily="18" charset="0"/>
                <a:cs typeface="Times New Roman" panose="02020603050405020304" pitchFamily="18" charset="0"/>
              </a:rPr>
              <a:t>Center</a:t>
            </a:r>
            <a:r>
              <a:rPr lang="en-GB" sz="2000" dirty="0">
                <a:latin typeface="Times New Roman" panose="02020603050405020304" pitchFamily="18" charset="0"/>
                <a:cs typeface="Times New Roman" panose="02020603050405020304" pitchFamily="18" charset="0"/>
              </a:rPr>
              <a:t> for Commercial Arbitration (“QICCA”), the </a:t>
            </a:r>
            <a:r>
              <a:rPr lang="en-GB" sz="2000" dirty="0" smtClean="0">
                <a:latin typeface="Times New Roman" panose="02020603050405020304" pitchFamily="18" charset="0"/>
                <a:cs typeface="Times New Roman" panose="02020603050405020304" pitchFamily="18" charset="0"/>
              </a:rPr>
              <a:t>Qatar Financial </a:t>
            </a:r>
            <a:r>
              <a:rPr lang="en-GB" sz="2000" dirty="0" err="1">
                <a:latin typeface="Times New Roman" panose="02020603050405020304" pitchFamily="18" charset="0"/>
                <a:cs typeface="Times New Roman" panose="02020603050405020304" pitchFamily="18" charset="0"/>
              </a:rPr>
              <a:t>Center</a:t>
            </a:r>
            <a:r>
              <a:rPr lang="en-GB" sz="2000" dirty="0">
                <a:latin typeface="Times New Roman" panose="02020603050405020304" pitchFamily="18" charset="0"/>
                <a:cs typeface="Times New Roman" panose="02020603050405020304" pitchFamily="18" charset="0"/>
              </a:rPr>
              <a:t> (“QFC”), the Cairo Regional </a:t>
            </a:r>
            <a:r>
              <a:rPr lang="en-GB" sz="2000" dirty="0" err="1">
                <a:latin typeface="Times New Roman" panose="02020603050405020304" pitchFamily="18" charset="0"/>
                <a:cs typeface="Times New Roman" panose="02020603050405020304" pitchFamily="18" charset="0"/>
              </a:rPr>
              <a:t>Center</a:t>
            </a:r>
            <a:r>
              <a:rPr lang="en-GB" sz="2000" dirty="0">
                <a:latin typeface="Times New Roman" panose="02020603050405020304" pitchFamily="18" charset="0"/>
                <a:cs typeface="Times New Roman" panose="02020603050405020304" pitchFamily="18" charset="0"/>
              </a:rPr>
              <a:t> for </a:t>
            </a:r>
            <a:r>
              <a:rPr lang="en-GB" sz="2000" dirty="0" smtClean="0">
                <a:latin typeface="Times New Roman" panose="02020603050405020304" pitchFamily="18" charset="0"/>
                <a:cs typeface="Times New Roman" panose="02020603050405020304" pitchFamily="18" charset="0"/>
              </a:rPr>
              <a:t>International </a:t>
            </a:r>
            <a:r>
              <a:rPr lang="en-US" sz="2000" dirty="0" smtClean="0">
                <a:latin typeface="Times New Roman" panose="02020603050405020304" pitchFamily="18" charset="0"/>
                <a:cs typeface="Times New Roman" panose="02020603050405020304" pitchFamily="18" charset="0"/>
              </a:rPr>
              <a:t>Commercial </a:t>
            </a:r>
            <a:r>
              <a:rPr lang="en-US" sz="2000" dirty="0">
                <a:latin typeface="Times New Roman" panose="02020603050405020304" pitchFamily="18" charset="0"/>
                <a:cs typeface="Times New Roman" panose="02020603050405020304" pitchFamily="18" charset="0"/>
              </a:rPr>
              <a:t>Arbitration (“CRCICA”), the International Islamic Mediation </a:t>
            </a:r>
            <a:r>
              <a:rPr lang="en-US" sz="2000" dirty="0" smtClean="0">
                <a:latin typeface="Times New Roman" panose="02020603050405020304" pitchFamily="18" charset="0"/>
                <a:cs typeface="Times New Roman" panose="02020603050405020304" pitchFamily="18" charset="0"/>
              </a:rPr>
              <a:t>and Arbitration </a:t>
            </a:r>
            <a:r>
              <a:rPr lang="en-US" sz="2000" dirty="0">
                <a:latin typeface="Times New Roman" panose="02020603050405020304" pitchFamily="18" charset="0"/>
                <a:cs typeface="Times New Roman" panose="02020603050405020304" pitchFamily="18" charset="0"/>
              </a:rPr>
              <a:t>Center (“IMAC”) based in Hong Kong, and the </a:t>
            </a:r>
            <a:r>
              <a:rPr lang="en-US" sz="2000" dirty="0" smtClean="0">
                <a:latin typeface="Times New Roman" panose="02020603050405020304" pitchFamily="18" charset="0"/>
                <a:cs typeface="Times New Roman" panose="02020603050405020304" pitchFamily="18" charset="0"/>
              </a:rPr>
              <a:t>Singapore International </a:t>
            </a:r>
            <a:r>
              <a:rPr lang="en-US" sz="2000" dirty="0">
                <a:latin typeface="Times New Roman" panose="02020603050405020304" pitchFamily="18" charset="0"/>
                <a:cs typeface="Times New Roman" panose="02020603050405020304" pitchFamily="18" charset="0"/>
              </a:rPr>
              <a:t>Arbitration Center (“SIAC”) and Lawrence and Khan were </a:t>
            </a:r>
            <a:r>
              <a:rPr lang="en-US" sz="2000" dirty="0" smtClean="0">
                <a:latin typeface="Times New Roman" panose="02020603050405020304" pitchFamily="18" charset="0"/>
                <a:cs typeface="Times New Roman" panose="02020603050405020304" pitchFamily="18" charset="0"/>
              </a:rPr>
              <a:t>told that </a:t>
            </a:r>
            <a:r>
              <a:rPr lang="en-US" sz="2000" dirty="0">
                <a:latin typeface="Times New Roman" panose="02020603050405020304" pitchFamily="18" charset="0"/>
                <a:cs typeface="Times New Roman" panose="02020603050405020304" pitchFamily="18" charset="0"/>
              </a:rPr>
              <a:t>very few Islamic finance cases had been brought to them for adjudication </a:t>
            </a:r>
            <a:r>
              <a:rPr lang="en-US" sz="2000" dirty="0" smtClean="0">
                <a:latin typeface="Times New Roman" panose="02020603050405020304" pitchFamily="18" charset="0"/>
                <a:cs typeface="Times New Roman" panose="02020603050405020304" pitchFamily="18" charset="0"/>
              </a:rPr>
              <a:t>as of </a:t>
            </a:r>
            <a:r>
              <a:rPr lang="en-US" sz="2000" dirty="0">
                <a:latin typeface="Times New Roman" panose="02020603050405020304" pitchFamily="18" charset="0"/>
                <a:cs typeface="Times New Roman" panose="02020603050405020304" pitchFamily="18" charset="0"/>
              </a:rPr>
              <a:t>yet.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err="1" smtClean="0">
                <a:latin typeface="Times New Roman" panose="02020603050405020304" pitchFamily="18" charset="0"/>
                <a:cs typeface="Times New Roman" panose="02020603050405020304" pitchFamily="18" charset="0"/>
              </a:rPr>
              <a:t>Yakoob</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Smolo</a:t>
            </a:r>
            <a:r>
              <a:rPr lang="en-US" sz="2000" dirty="0">
                <a:latin typeface="Times New Roman" panose="02020603050405020304" pitchFamily="18" charset="0"/>
                <a:cs typeface="Times New Roman" panose="02020603050405020304" pitchFamily="18" charset="0"/>
              </a:rPr>
              <a:t>, and Muhammad (2011:18) state that the reality is </a:t>
            </a:r>
            <a:r>
              <a:rPr lang="en-US" sz="2000" dirty="0" smtClean="0">
                <a:latin typeface="Times New Roman" panose="02020603050405020304" pitchFamily="18" charset="0"/>
                <a:cs typeface="Times New Roman" panose="02020603050405020304" pitchFamily="18" charset="0"/>
              </a:rPr>
              <a:t>that most </a:t>
            </a:r>
            <a:r>
              <a:rPr lang="en-US" sz="2000" dirty="0">
                <a:latin typeface="Times New Roman" panose="02020603050405020304" pitchFamily="18" charset="0"/>
                <a:cs typeface="Times New Roman" panose="02020603050405020304" pitchFamily="18" charset="0"/>
              </a:rPr>
              <a:t>of the institutions have not heard of any arbitration or mediation </a:t>
            </a:r>
            <a:r>
              <a:rPr lang="en-US" sz="2000" dirty="0" smtClean="0">
                <a:latin typeface="Times New Roman" panose="02020603050405020304" pitchFamily="18" charset="0"/>
                <a:cs typeface="Times New Roman" panose="02020603050405020304" pitchFamily="18" charset="0"/>
              </a:rPr>
              <a:t>cases based </a:t>
            </a:r>
            <a:r>
              <a:rPr lang="en-US" sz="2000" dirty="0">
                <a:latin typeface="Times New Roman" panose="02020603050405020304" pitchFamily="18" charset="0"/>
                <a:cs typeface="Times New Roman" panose="02020603050405020304" pitchFamily="18" charset="0"/>
              </a:rPr>
              <a:t>on Islamic finance. Despite the establishment of the centers, </a:t>
            </a:r>
            <a:r>
              <a:rPr lang="en-US" sz="2000" dirty="0" smtClean="0">
                <a:latin typeface="Times New Roman" panose="02020603050405020304" pitchFamily="18" charset="0"/>
                <a:cs typeface="Times New Roman" panose="02020603050405020304" pitchFamily="18" charset="0"/>
              </a:rPr>
              <a:t>especially the </a:t>
            </a:r>
            <a:r>
              <a:rPr lang="en-US" sz="2000" dirty="0">
                <a:latin typeface="Times New Roman" panose="02020603050405020304" pitchFamily="18" charset="0"/>
                <a:cs typeface="Times New Roman" panose="02020603050405020304" pitchFamily="18" charset="0"/>
              </a:rPr>
              <a:t>KLRCA, none has been substantially involved in Islamic finance cases</a:t>
            </a:r>
            <a:r>
              <a:rPr lang="en-US" sz="2000" b="1" dirty="0">
                <a:latin typeface="Times New Roman" panose="02020603050405020304" pitchFamily="18" charset="0"/>
                <a:cs typeface="Times New Roman" panose="02020603050405020304" pitchFamily="18" charset="0"/>
              </a:rPr>
              <a:t>.</a:t>
            </a:r>
          </a:p>
          <a:p>
            <a:pPr marL="0" indent="0">
              <a:buNone/>
            </a:pPr>
            <a:endParaRPr lang="en-US" sz="1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61524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Arbitration in Islamic Finance</a:t>
            </a:r>
            <a:endParaRPr lang="en-GB" dirty="0"/>
          </a:p>
        </p:txBody>
      </p:sp>
      <p:sp>
        <p:nvSpPr>
          <p:cNvPr id="3" name="Content Placeholder 2"/>
          <p:cNvSpPr>
            <a:spLocks noGrp="1"/>
          </p:cNvSpPr>
          <p:nvPr>
            <p:ph idx="1"/>
          </p:nvPr>
        </p:nvSpPr>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When </a:t>
            </a:r>
            <a:r>
              <a:rPr lang="en-US" sz="2000" dirty="0" err="1" smtClean="0">
                <a:latin typeface="Times New Roman" panose="02020603050405020304" pitchFamily="18" charset="0"/>
                <a:cs typeface="Times New Roman" panose="02020603050405020304" pitchFamily="18" charset="0"/>
              </a:rPr>
              <a:t>Oseni</a:t>
            </a:r>
            <a:r>
              <a:rPr lang="en-US" sz="2000" dirty="0" smtClean="0">
                <a:latin typeface="Times New Roman" panose="02020603050405020304" pitchFamily="18" charset="0"/>
                <a:cs typeface="Times New Roman" panose="02020603050405020304" pitchFamily="18" charset="0"/>
              </a:rPr>
              <a:t> and Ahmed approached KLRCA arbitrators, one arbitrator revealed to them that not more than two cases had been arbitrated (</a:t>
            </a:r>
            <a:r>
              <a:rPr lang="en-US" sz="2000" dirty="0" err="1" smtClean="0">
                <a:latin typeface="Times New Roman" panose="02020603050405020304" pitchFamily="18" charset="0"/>
                <a:cs typeface="Times New Roman" panose="02020603050405020304" pitchFamily="18" charset="0"/>
              </a:rPr>
              <a:t>Oseni</a:t>
            </a:r>
            <a:r>
              <a:rPr lang="en-US" sz="2000" dirty="0" smtClean="0">
                <a:latin typeface="Times New Roman" panose="02020603050405020304" pitchFamily="18" charset="0"/>
                <a:cs typeface="Times New Roman" panose="02020603050405020304" pitchFamily="18" charset="0"/>
              </a:rPr>
              <a:t> and Ahmad 2011:11). </a:t>
            </a:r>
          </a:p>
          <a:p>
            <a:pPr marL="0" indent="0">
              <a:buNone/>
            </a:pPr>
            <a:r>
              <a:rPr lang="en-US" sz="2000" dirty="0" smtClean="0">
                <a:latin typeface="Times New Roman" panose="02020603050405020304" pitchFamily="18" charset="0"/>
                <a:cs typeface="Times New Roman" panose="02020603050405020304" pitchFamily="18" charset="0"/>
              </a:rPr>
              <a:t>Agha (2009:29) says that none of these institutions are globally recognized centers for Islamic finance dispute resolution. </a:t>
            </a:r>
          </a:p>
          <a:p>
            <a:pPr marL="0" indent="0">
              <a:buNone/>
            </a:pPr>
            <a:r>
              <a:rPr lang="en-US" sz="2000" dirty="0" smtClean="0">
                <a:latin typeface="Times New Roman" panose="02020603050405020304" pitchFamily="18" charset="0"/>
                <a:cs typeface="Times New Roman" panose="02020603050405020304" pitchFamily="18" charset="0"/>
              </a:rPr>
              <a:t>Even though the International Islamic Center for Reconciliation and Arbitration (“IICRCA”) in Dubai was established by the Islamic Development Bank (“IDB”) and has arbitration rules, that give priority to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in the event of a conflict of laws, the IICRCA is not a globally recognized </a:t>
            </a:r>
            <a:r>
              <a:rPr lang="en-GB" sz="2000" dirty="0" smtClean="0">
                <a:latin typeface="Times New Roman" panose="02020603050405020304" pitchFamily="18" charset="0"/>
                <a:cs typeface="Times New Roman" panose="02020603050405020304" pitchFamily="18" charset="0"/>
              </a:rPr>
              <a:t>dispute resolution </a:t>
            </a:r>
            <a:r>
              <a:rPr lang="en-GB" sz="2000" dirty="0" err="1" smtClean="0">
                <a:latin typeface="Times New Roman" panose="02020603050405020304" pitchFamily="18" charset="0"/>
                <a:cs typeface="Times New Roman" panose="02020603050405020304" pitchFamily="18" charset="0"/>
              </a:rPr>
              <a:t>center</a:t>
            </a:r>
            <a:r>
              <a:rPr lang="en-GB" sz="2000" dirty="0" smtClean="0">
                <a:latin typeface="Times New Roman" panose="02020603050405020304" pitchFamily="18" charset="0"/>
                <a:cs typeface="Times New Roman" panose="02020603050405020304" pitchFamily="18" charset="0"/>
              </a:rPr>
              <a:t> for Islamic </a:t>
            </a:r>
            <a:r>
              <a:rPr lang="en-US" sz="2000" dirty="0" smtClean="0">
                <a:latin typeface="Times New Roman" panose="02020603050405020304" pitchFamily="18" charset="0"/>
                <a:cs typeface="Times New Roman" panose="02020603050405020304" pitchFamily="18" charset="0"/>
              </a:rPr>
              <a:t>finance and is rarely used.</a:t>
            </a:r>
            <a:endParaRPr lang="en-GB" sz="2000" dirty="0" smtClean="0">
              <a:latin typeface="Times New Roman" panose="02020603050405020304" pitchFamily="18" charset="0"/>
              <a:cs typeface="Times New Roman" panose="02020603050405020304" pitchFamily="18" charset="0"/>
            </a:endParaRPr>
          </a:p>
          <a:p>
            <a:pPr marL="0" indent="0">
              <a:buNone/>
            </a:pPr>
            <a:endParaRPr lang="en-GB" sz="2000" dirty="0"/>
          </a:p>
        </p:txBody>
      </p:sp>
    </p:spTree>
    <p:extLst>
      <p:ext uri="{BB962C8B-B14F-4D97-AF65-F5344CB8AC3E}">
        <p14:creationId xmlns:p14="http://schemas.microsoft.com/office/powerpoint/2010/main" val="2177662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DWIFAC and DWIFACJO</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It is clear that state courts in common and civil law jurisdictions </a:t>
            </a:r>
            <a:r>
              <a:rPr lang="en-US" sz="2000" dirty="0" smtClean="0">
                <a:latin typeface="Times New Roman" panose="02020603050405020304" pitchFamily="18" charset="0"/>
                <a:cs typeface="Times New Roman" panose="02020603050405020304" pitchFamily="18" charset="0"/>
              </a:rPr>
              <a:t>are inadequate </a:t>
            </a:r>
            <a:r>
              <a:rPr lang="en-US" sz="2000" dirty="0">
                <a:latin typeface="Times New Roman" panose="02020603050405020304" pitchFamily="18" charset="0"/>
                <a:cs typeface="Times New Roman" panose="02020603050405020304" pitchFamily="18" charset="0"/>
              </a:rPr>
              <a:t>to adjudicate Islamic finance disputes due to the lack of </a:t>
            </a:r>
            <a:r>
              <a:rPr lang="en-US" sz="2000" dirty="0" smtClean="0">
                <a:latin typeface="Times New Roman" panose="02020603050405020304" pitchFamily="18" charset="0"/>
                <a:cs typeface="Times New Roman" panose="02020603050405020304" pitchFamily="18" charset="0"/>
              </a:rPr>
              <a:t>recognition of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law, lack of independent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advisory committees, and/or </a:t>
            </a:r>
            <a:r>
              <a:rPr lang="en-US" sz="2000" dirty="0" smtClean="0">
                <a:latin typeface="Times New Roman" panose="02020603050405020304" pitchFamily="18" charset="0"/>
                <a:cs typeface="Times New Roman" panose="02020603050405020304" pitchFamily="18" charset="0"/>
              </a:rPr>
              <a:t>the inability </a:t>
            </a:r>
            <a:r>
              <a:rPr lang="en-US" sz="2000" dirty="0">
                <a:latin typeface="Times New Roman" panose="02020603050405020304" pitchFamily="18" charset="0"/>
                <a:cs typeface="Times New Roman" panose="02020603050405020304" pitchFamily="18" charset="0"/>
              </a:rPr>
              <a:t>of court staff to effectively apply Islamic finance and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concepts </a:t>
            </a:r>
            <a:r>
              <a:rPr lang="en-US" sz="2000" dirty="0">
                <a:latin typeface="Times New Roman" panose="02020603050405020304" pitchFamily="18" charset="0"/>
                <a:cs typeface="Times New Roman" panose="02020603050405020304" pitchFamily="18" charset="0"/>
              </a:rPr>
              <a:t>in dispute resolution.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addition, the currently existing </a:t>
            </a:r>
            <a:r>
              <a:rPr lang="en-US" sz="2000" dirty="0" smtClean="0">
                <a:latin typeface="Times New Roman" panose="02020603050405020304" pitchFamily="18" charset="0"/>
                <a:cs typeface="Times New Roman" panose="02020603050405020304" pitchFamily="18" charset="0"/>
              </a:rPr>
              <a:t>arbitration centers </a:t>
            </a:r>
            <a:r>
              <a:rPr lang="en-US" sz="2000" dirty="0">
                <a:latin typeface="Times New Roman" panose="02020603050405020304" pitchFamily="18" charset="0"/>
                <a:cs typeface="Times New Roman" panose="02020603050405020304" pitchFamily="18" charset="0"/>
              </a:rPr>
              <a:t>are insufficient to handle Islamic finance matters due to lack of </a:t>
            </a:r>
            <a:r>
              <a:rPr lang="en-US" sz="2000" dirty="0" smtClean="0">
                <a:latin typeface="Times New Roman" panose="02020603050405020304" pitchFamily="18" charset="0"/>
                <a:cs typeface="Times New Roman" panose="02020603050405020304" pitchFamily="18" charset="0"/>
              </a:rPr>
              <a:t>properly trained </a:t>
            </a:r>
            <a:r>
              <a:rPr lang="en-US" sz="2000" dirty="0">
                <a:latin typeface="Times New Roman" panose="02020603050405020304" pitchFamily="18" charset="0"/>
                <a:cs typeface="Times New Roman" panose="02020603050405020304" pitchFamily="18" charset="0"/>
              </a:rPr>
              <a:t>staff; inadequate procedure and rules; misapplication and </a:t>
            </a:r>
            <a:r>
              <a:rPr lang="en-US" sz="2000" dirty="0" smtClean="0">
                <a:latin typeface="Times New Roman" panose="02020603050405020304" pitchFamily="18" charset="0"/>
                <a:cs typeface="Times New Roman" panose="02020603050405020304" pitchFamily="18" charset="0"/>
              </a:rPr>
              <a:t>non-application of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and preference for national law; legal uncertainty; </a:t>
            </a:r>
            <a:r>
              <a:rPr lang="en-US" sz="2000" dirty="0" smtClean="0">
                <a:latin typeface="Times New Roman" panose="02020603050405020304" pitchFamily="18" charset="0"/>
                <a:cs typeface="Times New Roman" panose="02020603050405020304" pitchFamily="18" charset="0"/>
              </a:rPr>
              <a:t>and lack </a:t>
            </a:r>
            <a:r>
              <a:rPr lang="en-US" sz="2000" dirty="0">
                <a:latin typeface="Times New Roman" panose="02020603050405020304" pitchFamily="18" charset="0"/>
                <a:cs typeface="Times New Roman" panose="02020603050405020304" pitchFamily="18" charset="0"/>
              </a:rPr>
              <a:t>of popularity as a mode of dispute resolution.</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0495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DWIFAC </a:t>
            </a:r>
            <a:endParaRPr lang="en-GB" dirty="0"/>
          </a:p>
        </p:txBody>
      </p:sp>
      <p:sp>
        <p:nvSpPr>
          <p:cNvPr id="3" name="Content Placeholder 2"/>
          <p:cNvSpPr>
            <a:spLocks noGrp="1"/>
          </p:cNvSpPr>
          <p:nvPr>
            <p:ph idx="1"/>
          </p:nvPr>
        </p:nvSpPr>
        <p:spPr>
          <a:xfrm>
            <a:off x="533400" y="1600200"/>
            <a:ext cx="8229600" cy="4525963"/>
          </a:xfrm>
        </p:spPr>
        <p:txBody>
          <a:bodyPr>
            <a:normAutofit lnSpcReduction="10000"/>
          </a:bodyPr>
          <a:lstStyle/>
          <a:p>
            <a:pPr marL="0" indent="0">
              <a:buNone/>
            </a:pPr>
            <a:r>
              <a:rPr lang="en-GB" sz="2000" dirty="0" smtClean="0">
                <a:latin typeface="Times New Roman" panose="02020603050405020304" pitchFamily="18" charset="0"/>
                <a:cs typeface="Times New Roman" panose="02020603050405020304" pitchFamily="18" charset="0"/>
              </a:rPr>
              <a:t>The Dubai World Islamic Finance Arbitration </a:t>
            </a:r>
            <a:r>
              <a:rPr lang="en-GB" sz="2000" dirty="0" err="1" smtClean="0">
                <a:latin typeface="Times New Roman" panose="02020603050405020304" pitchFamily="18" charset="0"/>
                <a:cs typeface="Times New Roman" panose="02020603050405020304" pitchFamily="18" charset="0"/>
              </a:rPr>
              <a:t>Center</a:t>
            </a:r>
            <a:r>
              <a:rPr lang="en-GB" sz="2000" dirty="0" smtClean="0">
                <a:latin typeface="Times New Roman" panose="02020603050405020304" pitchFamily="18" charset="0"/>
                <a:cs typeface="Times New Roman" panose="02020603050405020304" pitchFamily="18" charset="0"/>
              </a:rPr>
              <a:t> or (“DWIFAC”) </a:t>
            </a:r>
            <a:r>
              <a:rPr lang="en-GB" sz="2000" dirty="0">
                <a:latin typeface="Times New Roman" panose="02020603050405020304" pitchFamily="18" charset="0"/>
                <a:cs typeface="Times New Roman" panose="02020603050405020304" pitchFamily="18" charset="0"/>
              </a:rPr>
              <a:t>may </a:t>
            </a:r>
            <a:r>
              <a:rPr lang="en-GB" sz="2000" dirty="0" smtClean="0">
                <a:latin typeface="Times New Roman" panose="02020603050405020304" pitchFamily="18" charset="0"/>
                <a:cs typeface="Times New Roman" panose="02020603050405020304" pitchFamily="18" charset="0"/>
              </a:rPr>
              <a:t>offer the </a:t>
            </a:r>
            <a:r>
              <a:rPr lang="en-US" sz="2000" dirty="0" smtClean="0">
                <a:latin typeface="Times New Roman" panose="02020603050405020304" pitchFamily="18" charset="0"/>
                <a:cs typeface="Times New Roman" panose="02020603050405020304" pitchFamily="18" charset="0"/>
              </a:rPr>
              <a:t>Islamic </a:t>
            </a:r>
            <a:r>
              <a:rPr lang="en-US" sz="2000" dirty="0">
                <a:latin typeface="Times New Roman" panose="02020603050405020304" pitchFamily="18" charset="0"/>
                <a:cs typeface="Times New Roman" panose="02020603050405020304" pitchFamily="18" charset="0"/>
              </a:rPr>
              <a:t>finance industry a globally recognized arbitration center </a:t>
            </a:r>
            <a:r>
              <a:rPr lang="en-US" sz="2000" dirty="0" smtClean="0">
                <a:latin typeface="Times New Roman" panose="02020603050405020304" pitchFamily="18" charset="0"/>
                <a:cs typeface="Times New Roman" panose="02020603050405020304" pitchFamily="18" charset="0"/>
              </a:rPr>
              <a:t>complete with the </a:t>
            </a:r>
            <a:r>
              <a:rPr lang="en-US" sz="2000" dirty="0">
                <a:latin typeface="Times New Roman" panose="02020603050405020304" pitchFamily="18" charset="0"/>
                <a:cs typeface="Times New Roman" panose="02020603050405020304" pitchFamily="18" charset="0"/>
              </a:rPr>
              <a:t>DWIFAC jurisprudence office, which may issue a uniform </a:t>
            </a:r>
            <a:r>
              <a:rPr lang="en-US" sz="2000" dirty="0" smtClean="0">
                <a:latin typeface="Times New Roman" panose="02020603050405020304" pitchFamily="18" charset="0"/>
                <a:cs typeface="Times New Roman" panose="02020603050405020304" pitchFamily="18" charset="0"/>
              </a:rPr>
              <a:t>Islamic banking law </a:t>
            </a:r>
            <a:r>
              <a:rPr lang="en-US" sz="2000" dirty="0">
                <a:latin typeface="Times New Roman" panose="02020603050405020304" pitchFamily="18" charset="0"/>
                <a:cs typeface="Times New Roman" panose="02020603050405020304" pitchFamily="18" charset="0"/>
              </a:rPr>
              <a:t>and a standardized </a:t>
            </a:r>
            <a:r>
              <a:rPr lang="en-US" sz="2000" dirty="0" smtClean="0">
                <a:latin typeface="Times New Roman" panose="02020603050405020304" pitchFamily="18" charset="0"/>
                <a:cs typeface="Times New Roman" panose="02020603050405020304" pitchFamily="18" charset="0"/>
              </a:rPr>
              <a:t> DWIFAC </a:t>
            </a:r>
            <a:r>
              <a:rPr lang="en-US" sz="2000" dirty="0">
                <a:latin typeface="Times New Roman" panose="02020603050405020304" pitchFamily="18" charset="0"/>
                <a:cs typeface="Times New Roman" panose="02020603050405020304" pitchFamily="18" charset="0"/>
              </a:rPr>
              <a:t>dispute resolution </a:t>
            </a:r>
            <a:r>
              <a:rPr lang="en-US" sz="2000" dirty="0" smtClean="0">
                <a:latin typeface="Times New Roman" panose="02020603050405020304" pitchFamily="18" charset="0"/>
                <a:cs typeface="Times New Roman" panose="02020603050405020304" pitchFamily="18" charset="0"/>
              </a:rPr>
              <a:t>contract</a:t>
            </a:r>
            <a:r>
              <a:rPr lang="en-US" sz="2000" dirty="0">
                <a:latin typeface="Times New Roman" panose="02020603050405020304" pitchFamily="18" charset="0"/>
                <a:cs typeface="Times New Roman" panose="02020603050405020304" pitchFamily="18" charset="0"/>
              </a:rPr>
              <a:t>, creating </a:t>
            </a:r>
            <a:r>
              <a:rPr lang="en-US" sz="2000" dirty="0" smtClean="0">
                <a:latin typeface="Times New Roman" panose="02020603050405020304" pitchFamily="18" charset="0"/>
                <a:cs typeface="Times New Roman" panose="02020603050405020304" pitchFamily="18" charset="0"/>
              </a:rPr>
              <a:t>harmony, legal </a:t>
            </a:r>
            <a:r>
              <a:rPr lang="en-US" sz="2000" dirty="0">
                <a:latin typeface="Times New Roman" panose="02020603050405020304" pitchFamily="18" charset="0"/>
                <a:cs typeface="Times New Roman" panose="02020603050405020304" pitchFamily="18" charset="0"/>
              </a:rPr>
              <a:t>certainty, and investor confidence in and </a:t>
            </a:r>
            <a:r>
              <a:rPr lang="en-US" sz="2000" dirty="0" smtClean="0">
                <a:latin typeface="Times New Roman" panose="02020603050405020304" pitchFamily="18" charset="0"/>
                <a:cs typeface="Times New Roman" panose="02020603050405020304" pitchFamily="18" charset="0"/>
              </a:rPr>
              <a:t>across </a:t>
            </a:r>
            <a:r>
              <a:rPr lang="en-US" sz="2000" dirty="0">
                <a:latin typeface="Times New Roman" panose="02020603050405020304" pitchFamily="18" charset="0"/>
                <a:cs typeface="Times New Roman" panose="02020603050405020304" pitchFamily="18" charset="0"/>
              </a:rPr>
              <a:t>the Islamic </a:t>
            </a:r>
            <a:r>
              <a:rPr lang="en-US" sz="2000" dirty="0" smtClean="0">
                <a:latin typeface="Times New Roman" panose="02020603050405020304" pitchFamily="18" charset="0"/>
                <a:cs typeface="Times New Roman" panose="02020603050405020304" pitchFamily="18" charset="0"/>
              </a:rPr>
              <a:t>finance industry</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DWIFAC standardized dispute resolution contract contains </a:t>
            </a:r>
            <a:r>
              <a:rPr lang="en-US" sz="2000" dirty="0" smtClean="0">
                <a:latin typeface="Times New Roman" panose="02020603050405020304" pitchFamily="18" charset="0"/>
                <a:cs typeface="Times New Roman" panose="02020603050405020304" pitchFamily="18" charset="0"/>
              </a:rPr>
              <a:t>a built-in dispute </a:t>
            </a:r>
            <a:r>
              <a:rPr lang="en-US" sz="2000" dirty="0">
                <a:latin typeface="Times New Roman" panose="02020603050405020304" pitchFamily="18" charset="0"/>
                <a:cs typeface="Times New Roman" panose="02020603050405020304" pitchFamily="18" charset="0"/>
              </a:rPr>
              <a:t>resolution mechanism, facilitating early dispute settlement </a:t>
            </a:r>
            <a:r>
              <a:rPr lang="en-US" sz="2000" dirty="0" smtClean="0">
                <a:latin typeface="Times New Roman" panose="02020603050405020304" pitchFamily="18" charset="0"/>
                <a:cs typeface="Times New Roman" panose="02020603050405020304" pitchFamily="18" charset="0"/>
              </a:rPr>
              <a:t>and completion </a:t>
            </a:r>
            <a:r>
              <a:rPr lang="en-US" sz="2000" dirty="0">
                <a:latin typeface="Times New Roman" panose="02020603050405020304" pitchFamily="18" charset="0"/>
                <a:cs typeface="Times New Roman" panose="02020603050405020304" pitchFamily="18" charset="0"/>
              </a:rPr>
              <a:t>of contract.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r>
              <a:rPr lang="en-US" sz="1800" dirty="0" smtClean="0">
                <a:latin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51026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DWIFAC</a:t>
            </a:r>
            <a:endParaRPr lang="en-US" dirty="0"/>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This contract may be attached to all Islamic finance contracts industry-wide, </a:t>
            </a:r>
            <a:r>
              <a:rPr lang="en-US" sz="2000" dirty="0" smtClean="0">
                <a:latin typeface="Times New Roman" panose="02020603050405020304" pitchFamily="18" charset="0"/>
                <a:cs typeface="Times New Roman" panose="02020603050405020304" pitchFamily="18" charset="0"/>
              </a:rPr>
              <a:t>making </a:t>
            </a:r>
            <a:r>
              <a:rPr lang="en-US" sz="2000" dirty="0">
                <a:latin typeface="Times New Roman" panose="02020603050405020304" pitchFamily="18" charset="0"/>
                <a:cs typeface="Times New Roman" panose="02020603050405020304" pitchFamily="18" charset="0"/>
              </a:rPr>
              <a:t>DWIFAC the central dispute resolution </a:t>
            </a:r>
            <a:r>
              <a:rPr lang="en-GB" sz="2000" dirty="0">
                <a:latin typeface="Times New Roman" panose="02020603050405020304" pitchFamily="18" charset="0"/>
                <a:cs typeface="Times New Roman" panose="02020603050405020304" pitchFamily="18" charset="0"/>
              </a:rPr>
              <a:t>authority for the industry.</a:t>
            </a:r>
          </a:p>
          <a:p>
            <a:endParaRPr lang="en-US" sz="2000" dirty="0"/>
          </a:p>
        </p:txBody>
      </p:sp>
    </p:spTree>
    <p:extLst>
      <p:ext uri="{BB962C8B-B14F-4D97-AF65-F5344CB8AC3E}">
        <p14:creationId xmlns:p14="http://schemas.microsoft.com/office/powerpoint/2010/main" val="28085829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DWIFAC</a:t>
            </a:r>
            <a:endParaRPr lang="en-GB" dirty="0"/>
          </a:p>
        </p:txBody>
      </p:sp>
      <p:sp>
        <p:nvSpPr>
          <p:cNvPr id="3" name="Content Placeholder 2"/>
          <p:cNvSpPr>
            <a:spLocks noGrp="1"/>
          </p:cNvSpPr>
          <p:nvPr>
            <p:ph idx="1"/>
          </p:nvPr>
        </p:nvSpPr>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As it stands now, the `UAE does not have an Islamic Banking law, however, it has a law allowing Islamic Banks to exist, </a:t>
            </a:r>
            <a:r>
              <a:rPr lang="en-US" sz="2000" i="1" dirty="0" smtClean="0">
                <a:latin typeface="Times New Roman" panose="02020603050405020304" pitchFamily="18" charset="0"/>
                <a:cs typeface="Times New Roman" panose="02020603050405020304" pitchFamily="18" charset="0"/>
              </a:rPr>
              <a:t>UAE Federal Law No. 6 of 1985 Regarding Islamic Banks, Financial Institutions, and Investment Companies</a:t>
            </a:r>
            <a:r>
              <a:rPr lang="en-US" sz="2000" dirty="0" smtClean="0">
                <a:latin typeface="Times New Roman" panose="02020603050405020304" pitchFamily="18" charset="0"/>
                <a:cs typeface="Times New Roman" panose="02020603050405020304" pitchFamily="18" charset="0"/>
              </a:rPr>
              <a:t>.</a:t>
            </a:r>
          </a:p>
          <a:p>
            <a:pPr marL="0" indent="0">
              <a:buNone/>
            </a:pPr>
            <a:r>
              <a:rPr lang="en-US" sz="2000" dirty="0" smtClean="0">
                <a:latin typeface="Times New Roman" panose="02020603050405020304" pitchFamily="18" charset="0"/>
                <a:cs typeface="Times New Roman" panose="02020603050405020304" pitchFamily="18" charset="0"/>
              </a:rPr>
              <a:t>There had previously been a proposed law for governing Islamic banks in 1985, but it had not been backed up by a decree and therefore, that is why the law is not in existence now. </a:t>
            </a:r>
          </a:p>
          <a:p>
            <a:pPr marL="0" indent="0">
              <a:buNone/>
            </a:pPr>
            <a:r>
              <a:rPr lang="en-US" sz="2000" dirty="0" smtClean="0">
                <a:latin typeface="Times New Roman" panose="02020603050405020304" pitchFamily="18" charset="0"/>
                <a:cs typeface="Times New Roman" panose="02020603050405020304" pitchFamily="18" charset="0"/>
              </a:rPr>
              <a:t>However, </a:t>
            </a:r>
            <a:r>
              <a:rPr lang="en-US" sz="2000" i="1" dirty="0" smtClean="0">
                <a:latin typeface="Times New Roman" panose="02020603050405020304" pitchFamily="18" charset="0"/>
                <a:cs typeface="Times New Roman" panose="02020603050405020304" pitchFamily="18" charset="0"/>
              </a:rPr>
              <a:t>Federal Law No. 6 of 1985 </a:t>
            </a:r>
            <a:r>
              <a:rPr lang="en-US" sz="2000" dirty="0" smtClean="0">
                <a:latin typeface="Times New Roman" panose="02020603050405020304" pitchFamily="18" charset="0"/>
                <a:cs typeface="Times New Roman" panose="02020603050405020304" pitchFamily="18" charset="0"/>
              </a:rPr>
              <a:t>was promulgated to legalize Islamic banking in the UAE. </a:t>
            </a:r>
          </a:p>
          <a:p>
            <a:pPr marL="0" indent="0">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3356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Supreme </a:t>
            </a:r>
            <a:r>
              <a:rPr lang="en-US" i="1" dirty="0" err="1" smtClean="0"/>
              <a:t>Shari’ah</a:t>
            </a:r>
            <a:r>
              <a:rPr lang="en-US" dirty="0" smtClean="0"/>
              <a:t> Council</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Article </a:t>
            </a:r>
            <a:r>
              <a:rPr lang="en-US" sz="2000" dirty="0">
                <a:latin typeface="Times New Roman" panose="02020603050405020304" pitchFamily="18" charset="0"/>
                <a:cs typeface="Times New Roman" panose="02020603050405020304" pitchFamily="18" charset="0"/>
              </a:rPr>
              <a:t>5 provides that a Supreme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Council should be established and approved through a cabinet decision, but it never materialized. </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Supreme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Council would oversee Islamic banks, financial institutions, and investment companies and its’ opinion would be binding. </a:t>
            </a: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60909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Supreme </a:t>
            </a:r>
            <a:r>
              <a:rPr lang="en-US" i="1" dirty="0" err="1" smtClean="0"/>
              <a:t>Shari’ah</a:t>
            </a:r>
            <a:r>
              <a:rPr lang="en-US" dirty="0" smtClean="0"/>
              <a:t> Council</a:t>
            </a:r>
            <a:endParaRPr lang="en-US" dirty="0"/>
          </a:p>
        </p:txBody>
      </p:sp>
      <p:sp>
        <p:nvSpPr>
          <p:cNvPr id="3" name="Content Placeholder 2"/>
          <p:cNvSpPr>
            <a:spLocks noGrp="1"/>
          </p:cNvSpPr>
          <p:nvPr>
            <p:ph idx="1"/>
          </p:nvPr>
        </p:nvSpPr>
        <p:spPr/>
        <p:txBody>
          <a:bodyPr/>
          <a:lstStyle/>
          <a:p>
            <a:pPr marL="0" indent="0">
              <a:buNone/>
            </a:pPr>
            <a:r>
              <a:rPr lang="en-US" sz="2000" dirty="0">
                <a:latin typeface="Times New Roman" panose="02020603050405020304" pitchFamily="18" charset="0"/>
                <a:cs typeface="Times New Roman" panose="02020603050405020304" pitchFamily="18" charset="0"/>
              </a:rPr>
              <a:t>However, Article 6 was implemented, which requires that each Islamic firm establish its own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Supervisory Authority (“SSA”) consisting of three members, to be approved by the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Supervisory Council (ISRA 2013:656) and inserted into the articles of association (ISRA 2013: 656). </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SSA is obligated to apply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 the company operations and contracts (</a:t>
            </a:r>
            <a:r>
              <a:rPr lang="en-US" sz="2000" dirty="0" err="1">
                <a:latin typeface="Times New Roman" panose="02020603050405020304" pitchFamily="18" charset="0"/>
                <a:cs typeface="Times New Roman" panose="02020603050405020304" pitchFamily="18" charset="0"/>
              </a:rPr>
              <a:t>Thani</a:t>
            </a:r>
            <a:r>
              <a:rPr lang="en-US" sz="2000" dirty="0">
                <a:latin typeface="Times New Roman" panose="02020603050405020304" pitchFamily="18" charset="0"/>
                <a:cs typeface="Times New Roman" panose="02020603050405020304" pitchFamily="18" charset="0"/>
              </a:rPr>
              <a:t>, Abdullah, </a:t>
            </a:r>
            <a:r>
              <a:rPr lang="en-US" sz="2000" dirty="0" err="1">
                <a:latin typeface="Times New Roman" panose="02020603050405020304" pitchFamily="18" charset="0"/>
                <a:cs typeface="Times New Roman" panose="02020603050405020304" pitchFamily="18" charset="0"/>
              </a:rPr>
              <a:t>Hasan</a:t>
            </a:r>
            <a:r>
              <a:rPr lang="en-US" sz="2000" dirty="0">
                <a:latin typeface="Times New Roman" panose="02020603050405020304" pitchFamily="18" charset="0"/>
                <a:cs typeface="Times New Roman" panose="02020603050405020304" pitchFamily="18" charset="0"/>
              </a:rPr>
              <a:t> 2004: 256). </a:t>
            </a:r>
            <a:endParaRPr lang="en-GB" sz="2000" dirty="0">
              <a:latin typeface="Times New Roman" panose="02020603050405020304" pitchFamily="18" charset="0"/>
              <a:cs typeface="Times New Roman" panose="02020603050405020304" pitchFamily="18" charset="0"/>
            </a:endParaRPr>
          </a:p>
          <a:p>
            <a:pPr marL="0" indent="0">
              <a:buNone/>
            </a:pPr>
            <a:endParaRPr lang="en-GB" sz="2000" dirty="0"/>
          </a:p>
          <a:p>
            <a:endParaRPr lang="en-US" dirty="0"/>
          </a:p>
        </p:txBody>
      </p:sp>
    </p:spTree>
    <p:extLst>
      <p:ext uri="{BB962C8B-B14F-4D97-AF65-F5344CB8AC3E}">
        <p14:creationId xmlns:p14="http://schemas.microsoft.com/office/powerpoint/2010/main" val="34953211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DWIFAC</a:t>
            </a:r>
            <a:endParaRPr lang="en-GB" dirty="0"/>
          </a:p>
        </p:txBody>
      </p:sp>
      <p:sp>
        <p:nvSpPr>
          <p:cNvPr id="3" name="Content Placeholder 2"/>
          <p:cNvSpPr>
            <a:spLocks noGrp="1"/>
          </p:cNvSpPr>
          <p:nvPr>
            <p:ph idx="1"/>
          </p:nvPr>
        </p:nvSpPr>
        <p:spPr/>
        <p:txBody>
          <a:bodyPr>
            <a:noAutofit/>
          </a:bodyPr>
          <a:lstStyle/>
          <a:p>
            <a:pPr marL="0" indent="0">
              <a:spcBef>
                <a:spcPts val="0"/>
              </a:spcBef>
              <a:buNone/>
            </a:pPr>
            <a:r>
              <a:rPr lang="en-US" sz="2000" dirty="0">
                <a:latin typeface="Times New Roman" panose="02020603050405020304" pitchFamily="18" charset="0"/>
                <a:cs typeface="Times New Roman" panose="02020603050405020304" pitchFamily="18" charset="0"/>
              </a:rPr>
              <a:t>DWIFACJO may take the opportunity to formulate and issue a </a:t>
            </a:r>
            <a:r>
              <a:rPr lang="en-US" sz="2000" dirty="0" smtClean="0">
                <a:latin typeface="Times New Roman" panose="02020603050405020304" pitchFamily="18" charset="0"/>
                <a:cs typeface="Times New Roman" panose="02020603050405020304" pitchFamily="18" charset="0"/>
              </a:rPr>
              <a:t>Uniform Islamic </a:t>
            </a:r>
            <a:r>
              <a:rPr lang="en-US" sz="2000" dirty="0">
                <a:latin typeface="Times New Roman" panose="02020603050405020304" pitchFamily="18" charset="0"/>
                <a:cs typeface="Times New Roman" panose="02020603050405020304" pitchFamily="18" charset="0"/>
              </a:rPr>
              <a:t>Banking Law based upon the draft of the </a:t>
            </a:r>
            <a:r>
              <a:rPr lang="en-US" sz="2000" i="1" dirty="0">
                <a:latin typeface="Times New Roman" panose="02020603050405020304" pitchFamily="18" charset="0"/>
                <a:cs typeface="Times New Roman" panose="02020603050405020304" pitchFamily="18" charset="0"/>
              </a:rPr>
              <a:t>UAE 1985 Islamic </a:t>
            </a:r>
            <a:r>
              <a:rPr lang="en-US" sz="2000" i="1" dirty="0" smtClean="0">
                <a:latin typeface="Times New Roman" panose="02020603050405020304" pitchFamily="18" charset="0"/>
                <a:cs typeface="Times New Roman" panose="02020603050405020304" pitchFamily="18" charset="0"/>
              </a:rPr>
              <a:t>Banking Law</a:t>
            </a:r>
            <a:r>
              <a:rPr lang="en-US" sz="2000" i="1" dirty="0">
                <a:latin typeface="Times New Roman" panose="02020603050405020304" pitchFamily="18" charset="0"/>
                <a:cs typeface="Times New Roman" panose="02020603050405020304" pitchFamily="18" charset="0"/>
              </a:rPr>
              <a:t>, UAE Federal Law No. 6 of 1985 Regarding Islamic Banks, </a:t>
            </a:r>
            <a:r>
              <a:rPr lang="en-US" sz="2000" i="1" dirty="0" smtClean="0">
                <a:latin typeface="Times New Roman" panose="02020603050405020304" pitchFamily="18" charset="0"/>
                <a:cs typeface="Times New Roman" panose="02020603050405020304" pitchFamily="18" charset="0"/>
              </a:rPr>
              <a:t>Financial Institutions </a:t>
            </a:r>
            <a:r>
              <a:rPr lang="en-US" sz="2000" i="1" dirty="0">
                <a:latin typeface="Times New Roman" panose="02020603050405020304" pitchFamily="18" charset="0"/>
                <a:cs typeface="Times New Roman" panose="02020603050405020304" pitchFamily="18" charset="0"/>
              </a:rPr>
              <a:t>and Investment Companies</a:t>
            </a:r>
            <a:r>
              <a:rPr lang="en-US" sz="2000" dirty="0">
                <a:latin typeface="Times New Roman" panose="02020603050405020304" pitchFamily="18" charset="0"/>
                <a:cs typeface="Times New Roman" panose="02020603050405020304" pitchFamily="18" charset="0"/>
              </a:rPr>
              <a:t>, the </a:t>
            </a:r>
            <a:r>
              <a:rPr lang="en-US" sz="2000" i="1" dirty="0">
                <a:latin typeface="Times New Roman" panose="02020603050405020304" pitchFamily="18" charset="0"/>
                <a:cs typeface="Times New Roman" panose="02020603050405020304" pitchFamily="18" charset="0"/>
              </a:rPr>
              <a:t>Law Regulating Islamic </a:t>
            </a:r>
            <a:r>
              <a:rPr lang="en-US" sz="2000" i="1" dirty="0" smtClean="0">
                <a:latin typeface="Times New Roman" panose="02020603050405020304" pitchFamily="18" charset="0"/>
                <a:cs typeface="Times New Roman" panose="02020603050405020304" pitchFamily="18" charset="0"/>
              </a:rPr>
              <a:t>Financial Business </a:t>
            </a:r>
            <a:r>
              <a:rPr lang="en-US" sz="2000" i="1" dirty="0">
                <a:latin typeface="Times New Roman" panose="02020603050405020304" pitchFamily="18" charset="0"/>
                <a:cs typeface="Times New Roman" panose="02020603050405020304" pitchFamily="18" charset="0"/>
              </a:rPr>
              <a:t>DIFC Law No. 13 of 2004</a:t>
            </a:r>
            <a:r>
              <a:rPr lang="en-US" sz="2000" dirty="0">
                <a:latin typeface="Times New Roman" panose="02020603050405020304" pitchFamily="18" charset="0"/>
                <a:cs typeface="Times New Roman" panose="02020603050405020304" pitchFamily="18" charset="0"/>
              </a:rPr>
              <a:t>, and </a:t>
            </a:r>
            <a:r>
              <a:rPr lang="en-US" sz="2000" i="1" dirty="0">
                <a:latin typeface="Times New Roman" panose="02020603050405020304" pitchFamily="18" charset="0"/>
                <a:cs typeface="Times New Roman" panose="02020603050405020304" pitchFamily="18" charset="0"/>
              </a:rPr>
              <a:t>AAOIFI standards</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spcBef>
                <a:spcPts val="0"/>
              </a:spcBef>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new law </a:t>
            </a:r>
            <a:r>
              <a:rPr lang="en-US" sz="2000" dirty="0" smtClean="0">
                <a:latin typeface="Times New Roman" panose="02020603050405020304" pitchFamily="18" charset="0"/>
                <a:cs typeface="Times New Roman" panose="02020603050405020304" pitchFamily="18" charset="0"/>
              </a:rPr>
              <a:t>may then </a:t>
            </a:r>
            <a:r>
              <a:rPr lang="en-US" sz="2000" dirty="0">
                <a:latin typeface="Times New Roman" panose="02020603050405020304" pitchFamily="18" charset="0"/>
                <a:cs typeface="Times New Roman" panose="02020603050405020304" pitchFamily="18" charset="0"/>
              </a:rPr>
              <a:t>be utilized as the substantive law in DWIFAC arbitrations and submitted </a:t>
            </a:r>
            <a:r>
              <a:rPr lang="en-US" sz="2000" dirty="0" smtClean="0">
                <a:latin typeface="Times New Roman" panose="02020603050405020304" pitchFamily="18" charset="0"/>
                <a:cs typeface="Times New Roman" panose="02020603050405020304" pitchFamily="18" charset="0"/>
              </a:rPr>
              <a:t>to the </a:t>
            </a:r>
            <a:r>
              <a:rPr lang="en-US" sz="2000" dirty="0">
                <a:latin typeface="Times New Roman" panose="02020603050405020304" pitchFamily="18" charset="0"/>
                <a:cs typeface="Times New Roman" panose="02020603050405020304" pitchFamily="18" charset="0"/>
              </a:rPr>
              <a:t>UAE government for approval and </a:t>
            </a:r>
            <a:r>
              <a:rPr lang="en-US" sz="2000" dirty="0" err="1">
                <a:latin typeface="Times New Roman" panose="02020603050405020304" pitchFamily="18" charset="0"/>
                <a:cs typeface="Times New Roman" panose="02020603050405020304" pitchFamily="18" charset="0"/>
              </a:rPr>
              <a:t>gazetting</a:t>
            </a:r>
            <a:r>
              <a:rPr lang="en-US" sz="2000" dirty="0">
                <a:latin typeface="Times New Roman" panose="02020603050405020304" pitchFamily="18" charset="0"/>
                <a:cs typeface="Times New Roman" panose="02020603050405020304" pitchFamily="18" charset="0"/>
              </a:rPr>
              <a:t> as this law would be </a:t>
            </a:r>
            <a:r>
              <a:rPr lang="en-US" sz="2000" dirty="0" smtClean="0">
                <a:latin typeface="Times New Roman" panose="02020603050405020304" pitchFamily="18" charset="0"/>
                <a:cs typeface="Times New Roman" panose="02020603050405020304" pitchFamily="18" charset="0"/>
              </a:rPr>
              <a:t>necessary for </a:t>
            </a:r>
            <a:r>
              <a:rPr lang="en-US" sz="2000" dirty="0">
                <a:latin typeface="Times New Roman" panose="02020603050405020304" pitchFamily="18" charset="0"/>
                <a:cs typeface="Times New Roman" panose="02020603050405020304" pitchFamily="18" charset="0"/>
              </a:rPr>
              <a:t>the UAE in order to </a:t>
            </a:r>
            <a:r>
              <a:rPr lang="en-US" sz="2000" dirty="0" smtClean="0">
                <a:latin typeface="Times New Roman" panose="02020603050405020304" pitchFamily="18" charset="0"/>
                <a:cs typeface="Times New Roman" panose="02020603050405020304" pitchFamily="18" charset="0"/>
              </a:rPr>
              <a:t>fulfill </a:t>
            </a:r>
            <a:r>
              <a:rPr lang="en-US" sz="2000" dirty="0">
                <a:latin typeface="Times New Roman" panose="02020603050405020304" pitchFamily="18" charset="0"/>
                <a:cs typeface="Times New Roman" panose="02020603050405020304" pitchFamily="18" charset="0"/>
              </a:rPr>
              <a:t>its mandate of becoming the capital of the </a:t>
            </a:r>
            <a:r>
              <a:rPr lang="en-US" sz="2000" dirty="0" smtClean="0">
                <a:latin typeface="Times New Roman" panose="02020603050405020304" pitchFamily="18" charset="0"/>
                <a:cs typeface="Times New Roman" panose="02020603050405020304" pitchFamily="18" charset="0"/>
              </a:rPr>
              <a:t>Islamic economy</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99558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Supreme </a:t>
            </a:r>
            <a:r>
              <a:rPr lang="en-US" i="1" dirty="0" err="1" smtClean="0"/>
              <a:t>Shari’ah</a:t>
            </a:r>
            <a:r>
              <a:rPr lang="en-US" dirty="0" smtClean="0"/>
              <a:t> Council</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In addition, DWIFAC may establish a central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Supervisory Authority or Supreme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Council for the UAE, which may be utilized by all existing UAE dispute resolution bodies, including the Central Bank of the UAE, the Dubai Courts, and the DIFC/DFSA, which lacks such a board.</a:t>
            </a:r>
            <a:endParaRPr lang="en-GB" sz="2000" dirty="0">
              <a:latin typeface="Times New Roman" panose="02020603050405020304" pitchFamily="18" charset="0"/>
              <a:cs typeface="Times New Roman" panose="02020603050405020304" pitchFamily="18" charset="0"/>
            </a:endParaRPr>
          </a:p>
          <a:p>
            <a:pPr marL="0" indent="0">
              <a:buNone/>
            </a:pPr>
            <a:endParaRPr lang="en-GB" sz="2000" dirty="0">
              <a:latin typeface="Times New Roman" panose="02020603050405020304" pitchFamily="18" charset="0"/>
              <a:cs typeface="Times New Roman" panose="02020603050405020304" pitchFamily="18" charset="0"/>
            </a:endParaRPr>
          </a:p>
          <a:p>
            <a:pPr marL="0" indent="0">
              <a:buNone/>
            </a:pPr>
            <a:r>
              <a:rPr lang="en-GB" sz="2000" dirty="0" smtClean="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Supreme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Council may </a:t>
            </a:r>
            <a:r>
              <a:rPr lang="en-US" sz="2000" dirty="0" smtClean="0">
                <a:latin typeface="Times New Roman" panose="02020603050405020304" pitchFamily="18" charset="0"/>
                <a:cs typeface="Times New Roman" panose="02020603050405020304" pitchFamily="18" charset="0"/>
              </a:rPr>
              <a:t>fulfill </a:t>
            </a:r>
            <a:r>
              <a:rPr lang="en-US" sz="2000" dirty="0">
                <a:latin typeface="Times New Roman" panose="02020603050405020304" pitchFamily="18" charset="0"/>
                <a:cs typeface="Times New Roman" panose="02020603050405020304" pitchFamily="18" charset="0"/>
              </a:rPr>
              <a:t>its original purpose of approving </a:t>
            </a:r>
            <a:r>
              <a:rPr lang="en-US" sz="2000" dirty="0" smtClean="0">
                <a:latin typeface="Times New Roman" panose="02020603050405020304" pitchFamily="18" charset="0"/>
                <a:cs typeface="Times New Roman" panose="02020603050405020304" pitchFamily="18" charset="0"/>
              </a:rPr>
              <a:t>the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boards of all Islamic financial institutions in the UAE, including in </a:t>
            </a:r>
            <a:r>
              <a:rPr lang="en-US" sz="2000" dirty="0" smtClean="0">
                <a:latin typeface="Times New Roman" panose="02020603050405020304" pitchFamily="18" charset="0"/>
                <a:cs typeface="Times New Roman" panose="02020603050405020304" pitchFamily="18" charset="0"/>
              </a:rPr>
              <a:t>the </a:t>
            </a:r>
            <a:r>
              <a:rPr lang="en-GB" sz="2000" dirty="0" smtClean="0">
                <a:latin typeface="Times New Roman" panose="02020603050405020304" pitchFamily="18" charset="0"/>
                <a:cs typeface="Times New Roman" panose="02020603050405020304" pitchFamily="18" charset="0"/>
              </a:rPr>
              <a:t>DIFC.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06474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DWIFAC</a:t>
            </a:r>
            <a:endParaRPr lang="en-GB" dirty="0"/>
          </a:p>
        </p:txBody>
      </p:sp>
      <p:sp>
        <p:nvSpPr>
          <p:cNvPr id="3" name="Content Placeholder 2"/>
          <p:cNvSpPr>
            <a:spLocks noGrp="1"/>
          </p:cNvSpPr>
          <p:nvPr>
            <p:ph idx="1"/>
          </p:nvPr>
        </p:nvSpPr>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A special component of the DWIFAC dispute resolution mechanism </a:t>
            </a:r>
            <a:r>
              <a:rPr lang="en-US" sz="2000" dirty="0" smtClean="0">
                <a:latin typeface="Times New Roman" panose="02020603050405020304" pitchFamily="18" charset="0"/>
                <a:cs typeface="Times New Roman" panose="02020603050405020304" pitchFamily="18" charset="0"/>
              </a:rPr>
              <a:t>is the </a:t>
            </a:r>
            <a:r>
              <a:rPr lang="en-US" sz="2000" dirty="0">
                <a:latin typeface="Times New Roman" panose="02020603050405020304" pitchFamily="18" charset="0"/>
                <a:cs typeface="Times New Roman" panose="02020603050405020304" pitchFamily="18" charset="0"/>
              </a:rPr>
              <a:t>special relationship between DWIFAC, the Central Bank of the UAE, </a:t>
            </a:r>
            <a:r>
              <a:rPr lang="en-US" sz="2000" dirty="0" smtClean="0">
                <a:latin typeface="Times New Roman" panose="02020603050405020304" pitchFamily="18" charset="0"/>
                <a:cs typeface="Times New Roman" panose="02020603050405020304" pitchFamily="18" charset="0"/>
              </a:rPr>
              <a:t>the Dubai </a:t>
            </a:r>
            <a:r>
              <a:rPr lang="en-US" sz="2000" dirty="0">
                <a:latin typeface="Times New Roman" panose="02020603050405020304" pitchFamily="18" charset="0"/>
                <a:cs typeface="Times New Roman" panose="02020603050405020304" pitchFamily="18" charset="0"/>
              </a:rPr>
              <a:t>Courts, the DIFC, DIFC-LCIA, and DIAC. </a:t>
            </a: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Central Bank of </a:t>
            </a:r>
            <a:r>
              <a:rPr lang="en-US" sz="2000" dirty="0" smtClean="0">
                <a:latin typeface="Times New Roman" panose="02020603050405020304" pitchFamily="18" charset="0"/>
                <a:cs typeface="Times New Roman" panose="02020603050405020304" pitchFamily="18" charset="0"/>
              </a:rPr>
              <a:t>the UAE </a:t>
            </a:r>
            <a:r>
              <a:rPr lang="en-US" sz="2000" dirty="0">
                <a:latin typeface="Times New Roman" panose="02020603050405020304" pitchFamily="18" charset="0"/>
                <a:cs typeface="Times New Roman" panose="02020603050405020304" pitchFamily="18" charset="0"/>
              </a:rPr>
              <a:t>(“CBUAE”) was formed in 1980 and is primarily responsible </a:t>
            </a:r>
            <a:r>
              <a:rPr lang="en-US" sz="2000" dirty="0" smtClean="0">
                <a:latin typeface="Times New Roman" panose="02020603050405020304" pitchFamily="18" charset="0"/>
                <a:cs typeface="Times New Roman" panose="02020603050405020304" pitchFamily="18" charset="0"/>
              </a:rPr>
              <a:t>for overseeing </a:t>
            </a:r>
            <a:r>
              <a:rPr lang="en-US" sz="2000" dirty="0">
                <a:latin typeface="Times New Roman" panose="02020603050405020304" pitchFamily="18" charset="0"/>
                <a:cs typeface="Times New Roman" panose="02020603050405020304" pitchFamily="18" charset="0"/>
              </a:rPr>
              <a:t>banks in the UAE, except in the DIFC, where the </a:t>
            </a:r>
            <a:r>
              <a:rPr lang="en-US" sz="2000" dirty="0" smtClean="0">
                <a:latin typeface="Times New Roman" panose="02020603050405020304" pitchFamily="18" charset="0"/>
                <a:cs typeface="Times New Roman" panose="02020603050405020304" pitchFamily="18" charset="0"/>
              </a:rPr>
              <a:t>regulatory authority </a:t>
            </a:r>
            <a:r>
              <a:rPr lang="en-US" sz="2000" dirty="0">
                <a:latin typeface="Times New Roman" panose="02020603050405020304" pitchFamily="18" charset="0"/>
                <a:cs typeface="Times New Roman" panose="02020603050405020304" pitchFamily="18" charset="0"/>
              </a:rPr>
              <a:t>is the Dubai Financial Services Authority or (“DFSA”).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DFSA </a:t>
            </a:r>
            <a:r>
              <a:rPr lang="en-US" sz="2000" dirty="0" smtClean="0">
                <a:latin typeface="Times New Roman" panose="02020603050405020304" pitchFamily="18" charset="0"/>
                <a:cs typeface="Times New Roman" panose="02020603050405020304" pitchFamily="18" charset="0"/>
              </a:rPr>
              <a:t>is a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Systems Regulator, requiring that any Islamic firm must have </a:t>
            </a:r>
            <a:r>
              <a:rPr lang="en-US" sz="2000" dirty="0" smtClean="0">
                <a:latin typeface="Times New Roman" panose="02020603050405020304" pitchFamily="18" charset="0"/>
                <a:cs typeface="Times New Roman" panose="02020603050405020304" pitchFamily="18" charset="0"/>
              </a:rPr>
              <a:t>a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Supervisory Board (“SSB”).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1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00616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DIFC</a:t>
            </a:r>
            <a:endParaRPr lang="en-US" dirty="0"/>
          </a:p>
        </p:txBody>
      </p:sp>
      <p:sp>
        <p:nvSpPr>
          <p:cNvPr id="3" name="Content Placeholder 2"/>
          <p:cNvSpPr>
            <a:spLocks noGrp="1"/>
          </p:cNvSpPr>
          <p:nvPr>
            <p:ph idx="1"/>
          </p:nvPr>
        </p:nvSpPr>
        <p:spPr/>
        <p:txBody>
          <a:bodyPr/>
          <a:lstStyle/>
          <a:p>
            <a:pPr marL="0" indent="0">
              <a:buNone/>
            </a:pPr>
            <a:r>
              <a:rPr lang="en-US" sz="2000" dirty="0">
                <a:latin typeface="Times New Roman" panose="02020603050405020304" pitchFamily="18" charset="0"/>
                <a:cs typeface="Times New Roman" panose="02020603050405020304" pitchFamily="18" charset="0"/>
              </a:rPr>
              <a:t>The DFSA is unfortunately not itself a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regulator and has not constituted its’ own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Board to oversee the regimes in Islamic firms (DFSA: 2010)</a:t>
            </a:r>
            <a:r>
              <a:rPr lang="en-US" sz="2000" dirty="0" smtClean="0">
                <a:latin typeface="Times New Roman" panose="02020603050405020304" pitchFamily="18" charset="0"/>
                <a:cs typeface="Times New Roman" panose="02020603050405020304" pitchFamily="18" charset="0"/>
              </a:rPr>
              <a:t>.</a:t>
            </a: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There </a:t>
            </a:r>
            <a:r>
              <a:rPr lang="en-US" sz="2000" dirty="0">
                <a:latin typeface="Times New Roman" panose="02020603050405020304" pitchFamily="18" charset="0"/>
                <a:cs typeface="Times New Roman" panose="02020603050405020304" pitchFamily="18" charset="0"/>
              </a:rPr>
              <a:t>appears to be a substantial amount of Islamic finance business being conducted in the DIFC, under the regulation of the DFSA, however, the DIFC</a:t>
            </a:r>
            <a:r>
              <a:rPr lang="en-GB"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lacks an adequate Islamic finance dispute resolution mechanism and centralized </a:t>
            </a:r>
            <a:r>
              <a:rPr lang="en-GB" sz="2000" i="1" dirty="0" err="1">
                <a:latin typeface="Times New Roman" panose="02020603050405020304" pitchFamily="18" charset="0"/>
                <a:cs typeface="Times New Roman" panose="02020603050405020304" pitchFamily="18" charset="0"/>
              </a:rPr>
              <a:t>Shari’ah</a:t>
            </a:r>
            <a:r>
              <a:rPr lang="en-GB" sz="2000" i="1" dirty="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authority.</a:t>
            </a:r>
          </a:p>
          <a:p>
            <a:endParaRPr lang="en-US" dirty="0"/>
          </a:p>
        </p:txBody>
      </p:sp>
    </p:spTree>
    <p:extLst>
      <p:ext uri="{BB962C8B-B14F-4D97-AF65-F5344CB8AC3E}">
        <p14:creationId xmlns:p14="http://schemas.microsoft.com/office/powerpoint/2010/main" val="34370940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DWIFAC</a:t>
            </a:r>
            <a:endParaRPr lang="en-GB" dirty="0"/>
          </a:p>
        </p:txBody>
      </p:sp>
      <p:sp>
        <p:nvSpPr>
          <p:cNvPr id="3" name="Content Placeholder 2"/>
          <p:cNvSpPr>
            <a:spLocks noGrp="1"/>
          </p:cNvSpPr>
          <p:nvPr>
            <p:ph idx="1"/>
          </p:nvPr>
        </p:nvSpPr>
        <p:spPr>
          <a:xfrm>
            <a:off x="1066800" y="1828800"/>
            <a:ext cx="7272339" cy="4324257"/>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DWIFAC, which shall be funded by Sheikh Mohammed bin Rashid </a:t>
            </a:r>
            <a:r>
              <a:rPr lang="en-US" sz="2000" dirty="0" smtClean="0">
                <a:latin typeface="Times New Roman" panose="02020603050405020304" pitchFamily="18" charset="0"/>
                <a:cs typeface="Times New Roman" panose="02020603050405020304" pitchFamily="18" charset="0"/>
              </a:rPr>
              <a:t>Al </a:t>
            </a:r>
            <a:r>
              <a:rPr lang="en-GB" sz="2000" dirty="0" err="1" smtClean="0">
                <a:latin typeface="Times New Roman" panose="02020603050405020304" pitchFamily="18" charset="0"/>
                <a:cs typeface="Times New Roman" panose="02020603050405020304" pitchFamily="18" charset="0"/>
              </a:rPr>
              <a:t>Maktoum</a:t>
            </a:r>
            <a:r>
              <a:rPr lang="en-GB" sz="2000" dirty="0" smtClean="0">
                <a:latin typeface="Times New Roman" panose="02020603050405020304" pitchFamily="18" charset="0"/>
                <a:cs typeface="Times New Roman" panose="02020603050405020304" pitchFamily="18" charset="0"/>
              </a:rPr>
              <a:t>,</a:t>
            </a:r>
            <a:r>
              <a:rPr lang="ar-IQ" sz="2000" dirty="0" smtClean="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may act as the independent central </a:t>
            </a:r>
            <a:r>
              <a:rPr lang="en-GB" sz="2000" dirty="0" smtClean="0">
                <a:latin typeface="Times New Roman" panose="02020603050405020304" pitchFamily="18" charset="0"/>
                <a:cs typeface="Times New Roman" panose="02020603050405020304" pitchFamily="18" charset="0"/>
              </a:rPr>
              <a:t>dispute </a:t>
            </a:r>
            <a:r>
              <a:rPr lang="en-US" sz="2000" dirty="0" smtClean="0">
                <a:latin typeface="Times New Roman" panose="02020603050405020304" pitchFamily="18" charset="0"/>
                <a:cs typeface="Times New Roman" panose="02020603050405020304" pitchFamily="18" charset="0"/>
              </a:rPr>
              <a:t>resolution </a:t>
            </a:r>
            <a:r>
              <a:rPr lang="en-US" sz="2000" dirty="0">
                <a:latin typeface="Times New Roman" panose="02020603050405020304" pitchFamily="18" charset="0"/>
                <a:cs typeface="Times New Roman" panose="02020603050405020304" pitchFamily="18" charset="0"/>
              </a:rPr>
              <a:t>authority and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regulator connecting all of the </a:t>
            </a:r>
            <a:r>
              <a:rPr lang="en-US" sz="2000" dirty="0" smtClean="0">
                <a:latin typeface="Times New Roman" panose="02020603050405020304" pitchFamily="18" charset="0"/>
                <a:cs typeface="Times New Roman" panose="02020603050405020304" pitchFamily="18" charset="0"/>
              </a:rPr>
              <a:t>adjudication apparatus’s </a:t>
            </a:r>
            <a:r>
              <a:rPr lang="en-US" sz="2000" dirty="0">
                <a:latin typeface="Times New Roman" panose="02020603050405020304" pitchFamily="18" charset="0"/>
                <a:cs typeface="Times New Roman" panose="02020603050405020304" pitchFamily="18" charset="0"/>
              </a:rPr>
              <a:t>of Dubai, the UAE, and the DIFC into one consolidated </a:t>
            </a:r>
            <a:r>
              <a:rPr lang="en-US" sz="2000" dirty="0" smtClean="0">
                <a:latin typeface="Times New Roman" panose="02020603050405020304" pitchFamily="18" charset="0"/>
                <a:cs typeface="Times New Roman" panose="02020603050405020304" pitchFamily="18" charset="0"/>
              </a:rPr>
              <a:t>framework for </a:t>
            </a:r>
            <a:r>
              <a:rPr lang="en-US" sz="2000" dirty="0">
                <a:latin typeface="Times New Roman" panose="02020603050405020304" pitchFamily="18" charset="0"/>
                <a:cs typeface="Times New Roman" panose="02020603050405020304" pitchFamily="18" charset="0"/>
              </a:rPr>
              <a:t>the adjudication of Islamic finance disputes with a centralized </a:t>
            </a:r>
            <a:r>
              <a:rPr lang="en-US" sz="2000" i="1" dirty="0" err="1" smtClean="0">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authority </a:t>
            </a:r>
            <a:r>
              <a:rPr lang="en-US" sz="2000" dirty="0">
                <a:latin typeface="Times New Roman" panose="02020603050405020304" pitchFamily="18" charset="0"/>
                <a:cs typeface="Times New Roman" panose="02020603050405020304" pitchFamily="18" charset="0"/>
              </a:rPr>
              <a:t>in the form of the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Supreme Council.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decisions of </a:t>
            </a:r>
            <a:r>
              <a:rPr lang="en-US" sz="2000" dirty="0" smtClean="0">
                <a:latin typeface="Times New Roman" panose="02020603050405020304" pitchFamily="18" charset="0"/>
                <a:cs typeface="Times New Roman" panose="02020603050405020304" pitchFamily="18" charset="0"/>
              </a:rPr>
              <a:t>the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Supreme Council shall be binding and available to the public </a:t>
            </a:r>
            <a:r>
              <a:rPr lang="en-US" sz="2000" dirty="0" smtClean="0">
                <a:latin typeface="Times New Roman" panose="02020603050405020304" pitchFamily="18" charset="0"/>
                <a:cs typeface="Times New Roman" panose="02020603050405020304" pitchFamily="18" charset="0"/>
              </a:rPr>
              <a:t>for review</a:t>
            </a:r>
            <a:r>
              <a:rPr lang="en-US" sz="2000" dirty="0">
                <a:latin typeface="Times New Roman" panose="02020603050405020304" pitchFamily="18" charset="0"/>
                <a:cs typeface="Times New Roman" panose="02020603050405020304" pitchFamily="18" charset="0"/>
              </a:rPr>
              <a:t>, thereby giving certainty to legal decisions and promoting </a:t>
            </a:r>
            <a:r>
              <a:rPr lang="en-US" sz="2000" dirty="0" smtClean="0">
                <a:latin typeface="Times New Roman" panose="02020603050405020304" pitchFamily="18" charset="0"/>
                <a:cs typeface="Times New Roman" panose="02020603050405020304" pitchFamily="18" charset="0"/>
              </a:rPr>
              <a:t>confidence amongst </a:t>
            </a:r>
            <a:r>
              <a:rPr lang="en-US" sz="2000" dirty="0">
                <a:latin typeface="Times New Roman" panose="02020603050405020304" pitchFamily="18" charset="0"/>
                <a:cs typeface="Times New Roman" panose="02020603050405020304" pitchFamily="18" charset="0"/>
              </a:rPr>
              <a:t>investors.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27801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DWIFAC</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2000" dirty="0">
                <a:latin typeface="Times New Roman" panose="02020603050405020304" pitchFamily="18" charset="0"/>
                <a:cs typeface="Times New Roman" panose="02020603050405020304" pitchFamily="18" charset="0"/>
              </a:rPr>
              <a:t>The DIFC, Dubai Courts, Central Bank of the UAE, and the IICRCA may refer arbitration to DWIFAC and/or utilize the DWIFAC Ambassador’s List and facilities.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addition, DWIFAC may utilize the expert determination, mediation, and other services of the Dubai and DIFC Courts and the arbitrators of the IICRCA, DIFC-LCIA, DIAC, and the Central Bank of the UAE governance unit.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DWIFAC </a:t>
            </a:r>
            <a:r>
              <a:rPr lang="en-US" sz="2000" dirty="0">
                <a:latin typeface="Times New Roman" panose="02020603050405020304" pitchFamily="18" charset="0"/>
                <a:cs typeface="Times New Roman" panose="02020603050405020304" pitchFamily="18" charset="0"/>
              </a:rPr>
              <a:t>awards may be enforceable in the Dubai and DIFC Courts through a special protocol.</a:t>
            </a:r>
            <a:endParaRPr lang="en-US" sz="2000" dirty="0"/>
          </a:p>
        </p:txBody>
      </p:sp>
    </p:spTree>
    <p:extLst>
      <p:ext uri="{BB962C8B-B14F-4D97-AF65-F5344CB8AC3E}">
        <p14:creationId xmlns:p14="http://schemas.microsoft.com/office/powerpoint/2010/main" val="24343069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DWIFACJO Standardized Dispute Resolution Contract</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I propose that DWIFACJO issue a standardized dispute </a:t>
            </a:r>
            <a:r>
              <a:rPr lang="en-US" sz="2000" dirty="0" smtClean="0">
                <a:latin typeface="Times New Roman" panose="02020603050405020304" pitchFamily="18" charset="0"/>
                <a:cs typeface="Times New Roman" panose="02020603050405020304" pitchFamily="18" charset="0"/>
              </a:rPr>
              <a:t>resolution contract</a:t>
            </a:r>
            <a:r>
              <a:rPr lang="en-US" sz="2000" dirty="0">
                <a:latin typeface="Times New Roman" panose="02020603050405020304" pitchFamily="18" charset="0"/>
                <a:cs typeface="Times New Roman" panose="02020603050405020304" pitchFamily="18" charset="0"/>
              </a:rPr>
              <a:t>, which may be attached to the main contract.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DWIFACJO standardized </a:t>
            </a:r>
            <a:r>
              <a:rPr lang="en-US" sz="2000" dirty="0">
                <a:latin typeface="Times New Roman" panose="02020603050405020304" pitchFamily="18" charset="0"/>
                <a:cs typeface="Times New Roman" panose="02020603050405020304" pitchFamily="18" charset="0"/>
              </a:rPr>
              <a:t>dispute resolution contract may contain a similar built-in </a:t>
            </a:r>
            <a:r>
              <a:rPr lang="en-US" sz="2000" dirty="0" smtClean="0">
                <a:latin typeface="Times New Roman" panose="02020603050405020304" pitchFamily="18" charset="0"/>
                <a:cs typeface="Times New Roman" panose="02020603050405020304" pitchFamily="18" charset="0"/>
              </a:rPr>
              <a:t>dispute resolution </a:t>
            </a:r>
            <a:r>
              <a:rPr lang="en-US" sz="2000" dirty="0">
                <a:latin typeface="Times New Roman" panose="02020603050405020304" pitchFamily="18" charset="0"/>
                <a:cs typeface="Times New Roman" panose="02020603050405020304" pitchFamily="18" charset="0"/>
              </a:rPr>
              <a:t>mechanism as the FIDIC contract containing three stages including (</a:t>
            </a:r>
            <a:r>
              <a:rPr lang="en-US" sz="2000" dirty="0" smtClean="0">
                <a:latin typeface="Times New Roman" panose="02020603050405020304" pitchFamily="18" charset="0"/>
                <a:cs typeface="Times New Roman" panose="02020603050405020304" pitchFamily="18" charset="0"/>
              </a:rPr>
              <a:t>1) the </a:t>
            </a:r>
            <a:r>
              <a:rPr lang="en-US" sz="2000" dirty="0">
                <a:latin typeface="Times New Roman" panose="02020603050405020304" pitchFamily="18" charset="0"/>
                <a:cs typeface="Times New Roman" panose="02020603050405020304" pitchFamily="18" charset="0"/>
              </a:rPr>
              <a:t>Dispute Resolution Board (DAB), (2) amicable settlement, and (3) </a:t>
            </a:r>
            <a:r>
              <a:rPr lang="en-US" sz="2000" dirty="0" smtClean="0">
                <a:latin typeface="Times New Roman" panose="02020603050405020304" pitchFamily="18" charset="0"/>
                <a:cs typeface="Times New Roman" panose="02020603050405020304" pitchFamily="18" charset="0"/>
              </a:rPr>
              <a:t>final referral </a:t>
            </a:r>
            <a:r>
              <a:rPr lang="en-US" sz="2000" dirty="0">
                <a:latin typeface="Times New Roman" panose="02020603050405020304" pitchFamily="18" charset="0"/>
                <a:cs typeface="Times New Roman" panose="02020603050405020304" pitchFamily="18" charset="0"/>
              </a:rPr>
              <a:t>to DWIFAC arbitration.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11689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DWIFACJO Standardized Dispute Resolution Contract</a:t>
            </a:r>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Within thirty days of the occurrence of the subject-matter of a dispute, any party to the contract may submit a claim to the DAB, addressed to the chairman of the DAB and with a copy to all parties of the contract. </a:t>
            </a:r>
          </a:p>
          <a:p>
            <a:endParaRPr lang="en-US" sz="2000" dirty="0"/>
          </a:p>
        </p:txBody>
      </p:sp>
    </p:spTree>
    <p:extLst>
      <p:ext uri="{BB962C8B-B14F-4D97-AF65-F5344CB8AC3E}">
        <p14:creationId xmlns:p14="http://schemas.microsoft.com/office/powerpoint/2010/main" val="17655507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DWIFACJO Standardized Dispute Resolution Contract</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However, if any of the parties to the contract considers that there are circumstances, which justify the late submission, she may submit the details to the DAB for a ruling. </a:t>
            </a: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If the DAB considers that it, in all the circumstances, is fair and reasonable that the late submission be accepted, the DAB shall have the authority to override the relevant thirty day limit and if it so decides, it shall advise both the parties accordingly.  </a:t>
            </a:r>
          </a:p>
          <a:p>
            <a:pPr marL="0" indent="0">
              <a:buNone/>
            </a:pPr>
            <a:endParaRPr lang="en-GB" sz="1800" dirty="0"/>
          </a:p>
        </p:txBody>
      </p:sp>
    </p:spTree>
    <p:extLst>
      <p:ext uri="{BB962C8B-B14F-4D97-AF65-F5344CB8AC3E}">
        <p14:creationId xmlns:p14="http://schemas.microsoft.com/office/powerpoint/2010/main" val="19526213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DWIFACJO Standardized Dispute Resolution Contract</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The DAB shall have sixty days to issue a binding ruling, which must </a:t>
            </a:r>
            <a:r>
              <a:rPr lang="en-US" sz="2000" dirty="0" smtClean="0">
                <a:latin typeface="Times New Roman" panose="02020603050405020304" pitchFamily="18" charset="0"/>
                <a:cs typeface="Times New Roman" panose="02020603050405020304" pitchFamily="18" charset="0"/>
              </a:rPr>
              <a:t>be implemented </a:t>
            </a:r>
            <a:r>
              <a:rPr lang="en-US" sz="2000" dirty="0">
                <a:latin typeface="Times New Roman" panose="02020603050405020304" pitchFamily="18" charset="0"/>
                <a:cs typeface="Times New Roman" panose="02020603050405020304" pitchFamily="18" charset="0"/>
              </a:rPr>
              <a:t>immediately</a:t>
            </a:r>
            <a:r>
              <a:rPr lang="en-US" sz="2000" dirty="0" smtClean="0">
                <a:latin typeface="Times New Roman" panose="02020603050405020304" pitchFamily="18" charset="0"/>
                <a:cs typeface="Times New Roman" panose="02020603050405020304" pitchFamily="18" charset="0"/>
              </a:rPr>
              <a:t>.</a:t>
            </a:r>
          </a:p>
          <a:p>
            <a:pPr marL="0" indent="0">
              <a:buNone/>
            </a:pPr>
            <a:r>
              <a:rPr lang="en-US" sz="2000" dirty="0" smtClean="0">
                <a:latin typeface="Times New Roman" panose="02020603050405020304" pitchFamily="18" charset="0"/>
                <a:cs typeface="Times New Roman" panose="02020603050405020304" pitchFamily="18" charset="0"/>
              </a:rPr>
              <a:t> </a:t>
            </a:r>
          </a:p>
          <a:p>
            <a:pPr marL="0" indent="0">
              <a:buNone/>
            </a:pPr>
            <a:r>
              <a:rPr lang="en-US" sz="2000" dirty="0" smtClean="0">
                <a:latin typeface="Times New Roman" panose="02020603050405020304" pitchFamily="18" charset="0"/>
                <a:cs typeface="Times New Roman" panose="02020603050405020304" pitchFamily="18" charset="0"/>
              </a:rPr>
              <a:t>If </a:t>
            </a:r>
            <a:r>
              <a:rPr lang="en-US" sz="2000" dirty="0">
                <a:latin typeface="Times New Roman" panose="02020603050405020304" pitchFamily="18" charset="0"/>
                <a:cs typeface="Times New Roman" panose="02020603050405020304" pitchFamily="18" charset="0"/>
              </a:rPr>
              <a:t>either party is not satisfied with the DAB </a:t>
            </a:r>
            <a:r>
              <a:rPr lang="en-US" sz="2000" dirty="0" smtClean="0">
                <a:latin typeface="Times New Roman" panose="02020603050405020304" pitchFamily="18" charset="0"/>
                <a:cs typeface="Times New Roman" panose="02020603050405020304" pitchFamily="18" charset="0"/>
              </a:rPr>
              <a:t>ruling, either </a:t>
            </a:r>
            <a:r>
              <a:rPr lang="en-US" sz="2000" dirty="0">
                <a:latin typeface="Times New Roman" panose="02020603050405020304" pitchFamily="18" charset="0"/>
                <a:cs typeface="Times New Roman" panose="02020603050405020304" pitchFamily="18" charset="0"/>
              </a:rPr>
              <a:t>party can give notice of dissatisfaction to the other before the thirty </a:t>
            </a:r>
            <a:r>
              <a:rPr lang="en-US" sz="2000" dirty="0" smtClean="0">
                <a:latin typeface="Times New Roman" panose="02020603050405020304" pitchFamily="18" charset="0"/>
                <a:cs typeface="Times New Roman" panose="02020603050405020304" pitchFamily="18" charset="0"/>
              </a:rPr>
              <a:t>days after </a:t>
            </a:r>
            <a:r>
              <a:rPr lang="en-US" sz="2000" dirty="0">
                <a:latin typeface="Times New Roman" panose="02020603050405020304" pitchFamily="18" charset="0"/>
                <a:cs typeface="Times New Roman" panose="02020603050405020304" pitchFamily="18" charset="0"/>
              </a:rPr>
              <a:t>the day on which she received the </a:t>
            </a:r>
            <a:r>
              <a:rPr lang="en-US" sz="2000" dirty="0" smtClean="0">
                <a:latin typeface="Times New Roman" panose="02020603050405020304" pitchFamily="18" charset="0"/>
                <a:cs typeface="Times New Roman" panose="02020603050405020304" pitchFamily="18" charset="0"/>
              </a:rPr>
              <a:t>decision. </a:t>
            </a: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4704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7272339" cy="1339009"/>
          </a:xfrm>
        </p:spPr>
        <p:txBody>
          <a:bodyPr/>
          <a:lstStyle/>
          <a:p>
            <a:r>
              <a:rPr lang="en-US" sz="4400" dirty="0"/>
              <a:t>DWIFACJO Standardized Dispute Resolution Contract</a:t>
            </a:r>
          </a:p>
        </p:txBody>
      </p:sp>
      <p:sp>
        <p:nvSpPr>
          <p:cNvPr id="3" name="Content Placeholder 2"/>
          <p:cNvSpPr>
            <a:spLocks noGrp="1"/>
          </p:cNvSpPr>
          <p:nvPr>
            <p:ph idx="1"/>
          </p:nvPr>
        </p:nvSpPr>
        <p:spPr/>
        <p:txBody>
          <a:bodyPr/>
          <a:lstStyle/>
          <a:p>
            <a:pPr marL="0" indent="0">
              <a:buNone/>
            </a:pPr>
            <a:r>
              <a:rPr lang="en-US" sz="2000" dirty="0">
                <a:latin typeface="Times New Roman" panose="02020603050405020304" pitchFamily="18" charset="0"/>
                <a:cs typeface="Times New Roman" panose="02020603050405020304" pitchFamily="18" charset="0"/>
              </a:rPr>
              <a:t>If there is no dissatisfaction within thirty days after the day on which she received the decision, the DAB’s decision shall become final and binding upon both parties.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The DAB’s decision may then only be overturned by settlement or arbitration.</a:t>
            </a:r>
            <a:endParaRPr lang="en-GB" sz="20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324241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DWIFACJO Standardized Dispute Resolution Contract</a:t>
            </a:r>
            <a:endParaRPr lang="en-GB" dirty="0"/>
          </a:p>
        </p:txBody>
      </p:sp>
      <p:sp>
        <p:nvSpPr>
          <p:cNvPr id="3" name="Content Placeholder 2"/>
          <p:cNvSpPr>
            <a:spLocks noGrp="1"/>
          </p:cNvSpPr>
          <p:nvPr>
            <p:ph idx="1"/>
          </p:nvPr>
        </p:nvSpPr>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The DAB shall consist of three people who must be suitably qualified </a:t>
            </a:r>
            <a:r>
              <a:rPr lang="en-US" sz="2000" dirty="0" smtClean="0">
                <a:latin typeface="Times New Roman" panose="02020603050405020304" pitchFamily="18" charset="0"/>
                <a:cs typeface="Times New Roman" panose="02020603050405020304" pitchFamily="18" charset="0"/>
              </a:rPr>
              <a:t>in law</a:t>
            </a:r>
            <a:r>
              <a:rPr lang="en-US" sz="2000" dirty="0">
                <a:latin typeface="Times New Roman" panose="02020603050405020304" pitchFamily="18" charset="0"/>
                <a:cs typeface="Times New Roman" panose="02020603050405020304" pitchFamily="18" charset="0"/>
              </a:rPr>
              <a:t>, Islamic finance, and </a:t>
            </a:r>
            <a:r>
              <a:rPr lang="en-US" sz="2000" i="1" dirty="0" err="1">
                <a:latin typeface="Times New Roman" panose="02020603050405020304" pitchFamily="18" charset="0"/>
                <a:cs typeface="Times New Roman" panose="02020603050405020304" pitchFamily="18" charset="0"/>
              </a:rPr>
              <a:t>Shari’ah</a:t>
            </a:r>
            <a:r>
              <a:rPr lang="en-US" sz="2000" dirty="0">
                <a:latin typeface="Times New Roman" panose="02020603050405020304" pitchFamily="18" charset="0"/>
                <a:cs typeface="Times New Roman" panose="02020603050405020304" pitchFamily="18" charset="0"/>
              </a:rPr>
              <a:t>. </a:t>
            </a: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Each </a:t>
            </a:r>
            <a:r>
              <a:rPr lang="en-US" sz="2000" dirty="0">
                <a:latin typeface="Times New Roman" panose="02020603050405020304" pitchFamily="18" charset="0"/>
                <a:cs typeface="Times New Roman" panose="02020603050405020304" pitchFamily="18" charset="0"/>
              </a:rPr>
              <a:t>party shall nominate one member </a:t>
            </a:r>
            <a:r>
              <a:rPr lang="en-US" sz="2000" dirty="0" smtClean="0">
                <a:latin typeface="Times New Roman" panose="02020603050405020304" pitchFamily="18" charset="0"/>
                <a:cs typeface="Times New Roman" panose="02020603050405020304" pitchFamily="18" charset="0"/>
              </a:rPr>
              <a:t>for the </a:t>
            </a:r>
            <a:r>
              <a:rPr lang="en-US" sz="2000" dirty="0">
                <a:latin typeface="Times New Roman" panose="02020603050405020304" pitchFamily="18" charset="0"/>
                <a:cs typeface="Times New Roman" panose="02020603050405020304" pitchFamily="18" charset="0"/>
              </a:rPr>
              <a:t>approval of the other party.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parties shall consult both these </a:t>
            </a:r>
            <a:r>
              <a:rPr lang="en-US" sz="2000" dirty="0" smtClean="0">
                <a:latin typeface="Times New Roman" panose="02020603050405020304" pitchFamily="18" charset="0"/>
                <a:cs typeface="Times New Roman" panose="02020603050405020304" pitchFamily="18" charset="0"/>
              </a:rPr>
              <a:t>members and </a:t>
            </a:r>
            <a:r>
              <a:rPr lang="en-US" sz="2000" dirty="0">
                <a:latin typeface="Times New Roman" panose="02020603050405020304" pitchFamily="18" charset="0"/>
                <a:cs typeface="Times New Roman" panose="02020603050405020304" pitchFamily="18" charset="0"/>
              </a:rPr>
              <a:t>shall agree upon the third member, who shall be appointed to act </a:t>
            </a:r>
            <a:r>
              <a:rPr lang="en-US" sz="2000" dirty="0" smtClean="0">
                <a:latin typeface="Times New Roman" panose="02020603050405020304" pitchFamily="18" charset="0"/>
                <a:cs typeface="Times New Roman" panose="02020603050405020304" pitchFamily="18" charset="0"/>
              </a:rPr>
              <a:t>as chairman</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4387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DWIFACJO Standardized Dispute Resolution Contract</a:t>
            </a:r>
          </a:p>
        </p:txBody>
      </p:sp>
      <p:sp>
        <p:nvSpPr>
          <p:cNvPr id="3" name="Content Placeholder 2"/>
          <p:cNvSpPr>
            <a:spLocks noGrp="1"/>
          </p:cNvSpPr>
          <p:nvPr>
            <p:ph idx="1"/>
          </p:nvPr>
        </p:nvSpPr>
        <p:spPr/>
        <p:txBody>
          <a:bodyPr/>
          <a:lstStyle/>
          <a:p>
            <a:pPr marL="0" indent="0">
              <a:buNone/>
            </a:pPr>
            <a:r>
              <a:rPr lang="en-US" sz="2000" dirty="0">
                <a:latin typeface="Times New Roman" panose="02020603050405020304" pitchFamily="18" charset="0"/>
                <a:cs typeface="Times New Roman" panose="02020603050405020304" pitchFamily="18" charset="0"/>
              </a:rPr>
              <a:t>However, if a list of potential members is included in the contract, the members shall be selected from those on the list, other than anyone who is unable or unwilling to accept appointment to the DAB.</a:t>
            </a:r>
            <a:endParaRPr lang="en-GB" sz="20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113262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DWIFACJO Standardized Dispute Resolution Contract</a:t>
            </a:r>
            <a:endParaRPr lang="en-GB" dirty="0"/>
          </a:p>
        </p:txBody>
      </p:sp>
      <p:sp>
        <p:nvSpPr>
          <p:cNvPr id="3" name="Content Placeholder 2"/>
          <p:cNvSpPr>
            <a:spLocks noGrp="1"/>
          </p:cNvSpPr>
          <p:nvPr>
            <p:ph idx="1"/>
          </p:nvPr>
        </p:nvSpPr>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The agreement between the parties and either a sole member (</a:t>
            </a:r>
            <a:r>
              <a:rPr lang="en-US" sz="2000" dirty="0" smtClean="0">
                <a:latin typeface="Times New Roman" panose="02020603050405020304" pitchFamily="18" charset="0"/>
                <a:cs typeface="Times New Roman" panose="02020603050405020304" pitchFamily="18" charset="0"/>
              </a:rPr>
              <a:t>adjudicator) or </a:t>
            </a:r>
            <a:r>
              <a:rPr lang="en-US" sz="2000" dirty="0">
                <a:latin typeface="Times New Roman" panose="02020603050405020304" pitchFamily="18" charset="0"/>
                <a:cs typeface="Times New Roman" panose="02020603050405020304" pitchFamily="18" charset="0"/>
              </a:rPr>
              <a:t>each of the three members shall incorporate by reference the </a:t>
            </a:r>
            <a:r>
              <a:rPr lang="en-US" sz="2000" dirty="0" smtClean="0">
                <a:latin typeface="Times New Roman" panose="02020603050405020304" pitchFamily="18" charset="0"/>
                <a:cs typeface="Times New Roman" panose="02020603050405020304" pitchFamily="18" charset="0"/>
              </a:rPr>
              <a:t>General Conditions </a:t>
            </a:r>
            <a:r>
              <a:rPr lang="en-US" sz="2000" dirty="0">
                <a:latin typeface="Times New Roman" panose="02020603050405020304" pitchFamily="18" charset="0"/>
                <a:cs typeface="Times New Roman" panose="02020603050405020304" pitchFamily="18" charset="0"/>
              </a:rPr>
              <a:t>as written by DWIFACJO, with such amendments as </a:t>
            </a:r>
            <a:r>
              <a:rPr lang="en-US" sz="2000" dirty="0" smtClean="0">
                <a:latin typeface="Times New Roman" panose="02020603050405020304" pitchFamily="18" charset="0"/>
                <a:cs typeface="Times New Roman" panose="02020603050405020304" pitchFamily="18" charset="0"/>
              </a:rPr>
              <a:t>agreed between </a:t>
            </a:r>
            <a:r>
              <a:rPr lang="en-US" sz="2000" dirty="0">
                <a:latin typeface="Times New Roman" panose="02020603050405020304" pitchFamily="18" charset="0"/>
                <a:cs typeface="Times New Roman" panose="02020603050405020304" pitchFamily="18" charset="0"/>
              </a:rPr>
              <a:t>them. </a:t>
            </a: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composition of the DAB shall be by nomination and </a:t>
            </a:r>
            <a:r>
              <a:rPr lang="en-US" sz="2000" dirty="0" smtClean="0">
                <a:latin typeface="Times New Roman" panose="02020603050405020304" pitchFamily="18" charset="0"/>
                <a:cs typeface="Times New Roman" panose="02020603050405020304" pitchFamily="18" charset="0"/>
              </a:rPr>
              <a:t>then joint-selection</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DAB </a:t>
            </a:r>
            <a:r>
              <a:rPr lang="en-US" sz="2000" dirty="0">
                <a:latin typeface="Times New Roman" panose="02020603050405020304" pitchFamily="18" charset="0"/>
                <a:cs typeface="Times New Roman" panose="02020603050405020304" pitchFamily="18" charset="0"/>
              </a:rPr>
              <a:t>members are to be re-numerated jointly by the </a:t>
            </a:r>
            <a:r>
              <a:rPr lang="en-US" sz="2000" dirty="0" smtClean="0">
                <a:latin typeface="Times New Roman" panose="02020603050405020304" pitchFamily="18" charset="0"/>
                <a:cs typeface="Times New Roman" panose="02020603050405020304" pitchFamily="18" charset="0"/>
              </a:rPr>
              <a:t>parties with </a:t>
            </a:r>
            <a:r>
              <a:rPr lang="en-US" sz="2000" dirty="0">
                <a:latin typeface="Times New Roman" panose="02020603050405020304" pitchFamily="18" charset="0"/>
                <a:cs typeface="Times New Roman" panose="02020603050405020304" pitchFamily="18" charset="0"/>
              </a:rPr>
              <a:t>each paying half of any fees.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DAB </a:t>
            </a:r>
            <a:r>
              <a:rPr lang="en-US" sz="2000" dirty="0">
                <a:latin typeface="Times New Roman" panose="02020603050405020304" pitchFamily="18" charset="0"/>
                <a:cs typeface="Times New Roman" panose="02020603050405020304" pitchFamily="18" charset="0"/>
              </a:rPr>
              <a:t>members may only be replaced </a:t>
            </a:r>
            <a:r>
              <a:rPr lang="en-US" sz="2000" dirty="0" smtClean="0">
                <a:latin typeface="Times New Roman" panose="02020603050405020304" pitchFamily="18" charset="0"/>
                <a:cs typeface="Times New Roman" panose="02020603050405020304" pitchFamily="18" charset="0"/>
              </a:rPr>
              <a:t>by mutual </a:t>
            </a:r>
            <a:r>
              <a:rPr lang="en-US" sz="2000" dirty="0">
                <a:latin typeface="Times New Roman" panose="02020603050405020304" pitchFamily="18" charset="0"/>
                <a:cs typeface="Times New Roman" panose="02020603050405020304" pitchFamily="18" charset="0"/>
              </a:rPr>
              <a:t>agreement.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02300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DWIFACJO Standardized Dispute Resolution Contract</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The appointment of any member may be terminated by mutual agreement of both parties, but not by any party acting alone. </a:t>
            </a:r>
          </a:p>
          <a:p>
            <a:pPr marL="0" indent="0">
              <a:buNone/>
            </a:pPr>
            <a:r>
              <a:rPr lang="en-US" sz="2000" dirty="0" smtClean="0">
                <a:latin typeface="Times New Roman" panose="02020603050405020304" pitchFamily="18" charset="0"/>
                <a:cs typeface="Times New Roman" panose="02020603050405020304" pitchFamily="18" charset="0"/>
              </a:rPr>
              <a:t>Unless otherwise agreed by both parties, the appointment of the DAB shall expire when the discharge of the matter shall have become effective. </a:t>
            </a:r>
          </a:p>
          <a:p>
            <a:pPr marL="0" indent="0">
              <a:buNone/>
            </a:pPr>
            <a:r>
              <a:rPr lang="en-US" sz="2000" dirty="0" smtClean="0">
                <a:latin typeface="Times New Roman" panose="02020603050405020304" pitchFamily="18" charset="0"/>
                <a:cs typeface="Times New Roman" panose="02020603050405020304" pitchFamily="18" charset="0"/>
              </a:rPr>
              <a:t>Where the parties fail or are otherwise unable to agree upon the appointment, nomination or replacement of any member of the DAB, then the appointing official so named in the contract shall make the appointment.</a:t>
            </a:r>
            <a:endParaRPr lang="en-GB" sz="2000" dirty="0" smtClean="0">
              <a:latin typeface="Times New Roman" panose="02020603050405020304" pitchFamily="18" charset="0"/>
              <a:cs typeface="Times New Roman" panose="02020603050405020304" pitchFamily="18" charset="0"/>
            </a:endParaRPr>
          </a:p>
          <a:p>
            <a:pPr marL="0" indent="0">
              <a:buNone/>
            </a:pPr>
            <a:endParaRPr lang="en-GB" sz="2000" dirty="0"/>
          </a:p>
        </p:txBody>
      </p:sp>
    </p:spTree>
    <p:extLst>
      <p:ext uri="{BB962C8B-B14F-4D97-AF65-F5344CB8AC3E}">
        <p14:creationId xmlns:p14="http://schemas.microsoft.com/office/powerpoint/2010/main" val="2388931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DWIFACJO Standardized Dispute Resolution Contract</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DWIFAC may establish an Ambassador’s List similar to the </a:t>
            </a:r>
            <a:r>
              <a:rPr lang="en-US" sz="2000" dirty="0" smtClean="0">
                <a:latin typeface="Times New Roman" panose="02020603050405020304" pitchFamily="18" charset="0"/>
                <a:cs typeface="Times New Roman" panose="02020603050405020304" pitchFamily="18" charset="0"/>
              </a:rPr>
              <a:t>FIDIC President’s </a:t>
            </a:r>
            <a:r>
              <a:rPr lang="en-US" sz="2000" dirty="0">
                <a:latin typeface="Times New Roman" panose="02020603050405020304" pitchFamily="18" charset="0"/>
                <a:cs typeface="Times New Roman" panose="02020603050405020304" pitchFamily="18" charset="0"/>
              </a:rPr>
              <a:t>List</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from which arbitrators and DAB members may be selected, </a:t>
            </a:r>
            <a:r>
              <a:rPr lang="en-US" sz="2000" dirty="0" smtClean="0">
                <a:latin typeface="Times New Roman" panose="02020603050405020304" pitchFamily="18" charset="0"/>
                <a:cs typeface="Times New Roman" panose="02020603050405020304" pitchFamily="18" charset="0"/>
              </a:rPr>
              <a:t>if not </a:t>
            </a:r>
            <a:r>
              <a:rPr lang="en-US" sz="2000" dirty="0">
                <a:latin typeface="Times New Roman" panose="02020603050405020304" pitchFamily="18" charset="0"/>
                <a:cs typeface="Times New Roman" panose="02020603050405020304" pitchFamily="18" charset="0"/>
              </a:rPr>
              <a:t>specified in the contract</a:t>
            </a:r>
            <a:r>
              <a:rPr lang="en-US" sz="2000" dirty="0" smtClean="0">
                <a:latin typeface="Times New Roman" panose="02020603050405020304" pitchFamily="18" charset="0"/>
                <a:cs typeface="Times New Roman" panose="02020603050405020304" pitchFamily="18" charset="0"/>
              </a:rPr>
              <a:t>.</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Persons </a:t>
            </a:r>
            <a:r>
              <a:rPr lang="en-US" sz="2000" dirty="0">
                <a:latin typeface="Times New Roman" panose="02020603050405020304" pitchFamily="18" charset="0"/>
                <a:cs typeface="Times New Roman" panose="02020603050405020304" pitchFamily="18" charset="0"/>
              </a:rPr>
              <a:t>who have successfully completed </a:t>
            </a:r>
            <a:r>
              <a:rPr lang="en-US" sz="2000" dirty="0" smtClean="0">
                <a:latin typeface="Times New Roman" panose="02020603050405020304" pitchFamily="18" charset="0"/>
                <a:cs typeface="Times New Roman" panose="02020603050405020304" pitchFamily="18" charset="0"/>
              </a:rPr>
              <a:t>a DWIFAC </a:t>
            </a:r>
            <a:r>
              <a:rPr lang="en-US" sz="2000" dirty="0">
                <a:latin typeface="Times New Roman" panose="02020603050405020304" pitchFamily="18" charset="0"/>
                <a:cs typeface="Times New Roman" panose="02020603050405020304" pitchFamily="18" charset="0"/>
              </a:rPr>
              <a:t>Adjudication Assessment Workshop and International </a:t>
            </a:r>
            <a:r>
              <a:rPr lang="en-US" sz="2000" dirty="0" smtClean="0">
                <a:latin typeface="Times New Roman" panose="02020603050405020304" pitchFamily="18" charset="0"/>
                <a:cs typeface="Times New Roman" panose="02020603050405020304" pitchFamily="18" charset="0"/>
              </a:rPr>
              <a:t>Arbitrator’s Islamic </a:t>
            </a:r>
            <a:r>
              <a:rPr lang="en-US" sz="2000" dirty="0">
                <a:latin typeface="Times New Roman" panose="02020603050405020304" pitchFamily="18" charset="0"/>
                <a:cs typeface="Times New Roman" panose="02020603050405020304" pitchFamily="18" charset="0"/>
              </a:rPr>
              <a:t>Finance Contracts Course and applied for entry to the </a:t>
            </a:r>
            <a:r>
              <a:rPr lang="en-US" sz="2000" dirty="0" smtClean="0">
                <a:latin typeface="Times New Roman" panose="02020603050405020304" pitchFamily="18" charset="0"/>
                <a:cs typeface="Times New Roman" panose="02020603050405020304" pitchFamily="18" charset="0"/>
              </a:rPr>
              <a:t>DWIFAC Ambassador's </a:t>
            </a:r>
            <a:r>
              <a:rPr lang="en-US" sz="2000" dirty="0">
                <a:latin typeface="Times New Roman" panose="02020603050405020304" pitchFamily="18" charset="0"/>
                <a:cs typeface="Times New Roman" panose="02020603050405020304" pitchFamily="18" charset="0"/>
              </a:rPr>
              <a:t>List of Approved Dispute Adjudicators are entered on the List </a:t>
            </a:r>
            <a:r>
              <a:rPr lang="en-US" sz="2000" dirty="0" smtClean="0">
                <a:latin typeface="Times New Roman" panose="02020603050405020304" pitchFamily="18" charset="0"/>
                <a:cs typeface="Times New Roman" panose="02020603050405020304" pitchFamily="18" charset="0"/>
              </a:rPr>
              <a:t>for five </a:t>
            </a:r>
            <a:r>
              <a:rPr lang="en-US" sz="2000" dirty="0">
                <a:latin typeface="Times New Roman" panose="02020603050405020304" pitchFamily="18" charset="0"/>
                <a:cs typeface="Times New Roman" panose="02020603050405020304" pitchFamily="18" charset="0"/>
              </a:rPr>
              <a:t>years.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964227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33400"/>
            <a:ext cx="7272339" cy="1339009"/>
          </a:xfrm>
        </p:spPr>
        <p:txBody>
          <a:bodyPr/>
          <a:lstStyle/>
          <a:p>
            <a:r>
              <a:rPr lang="en-US" sz="4400" dirty="0"/>
              <a:t>DWIFACJO Standardized Dispute Resolution Contract</a:t>
            </a:r>
          </a:p>
        </p:txBody>
      </p:sp>
      <p:sp>
        <p:nvSpPr>
          <p:cNvPr id="3" name="Content Placeholder 2"/>
          <p:cNvSpPr>
            <a:spLocks noGrp="1"/>
          </p:cNvSpPr>
          <p:nvPr>
            <p:ph idx="1"/>
          </p:nvPr>
        </p:nvSpPr>
        <p:spPr/>
        <p:txBody>
          <a:bodyPr/>
          <a:lstStyle/>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Successful </a:t>
            </a:r>
            <a:r>
              <a:rPr lang="en-US" sz="2000" dirty="0">
                <a:latin typeface="Times New Roman" panose="02020603050405020304" pitchFamily="18" charset="0"/>
                <a:cs typeface="Times New Roman" panose="02020603050405020304" pitchFamily="18" charset="0"/>
              </a:rPr>
              <a:t>attendees at an Adjudication Assessment Workshop are required to be fluent in English and to be thoroughly familiar with Islamic </a:t>
            </a:r>
            <a:r>
              <a:rPr lang="en-GB" sz="2000" dirty="0">
                <a:latin typeface="Times New Roman" panose="02020603050405020304" pitchFamily="18" charset="0"/>
                <a:cs typeface="Times New Roman" panose="02020603050405020304" pitchFamily="18" charset="0"/>
              </a:rPr>
              <a:t>finance, law, and </a:t>
            </a:r>
            <a:r>
              <a:rPr lang="en-GB" sz="2000" i="1" dirty="0" err="1">
                <a:latin typeface="Times New Roman" panose="02020603050405020304" pitchFamily="18" charset="0"/>
                <a:cs typeface="Times New Roman" panose="02020603050405020304" pitchFamily="18" charset="0"/>
              </a:rPr>
              <a:t>Shari’ah</a:t>
            </a:r>
            <a:r>
              <a:rPr lang="en-GB" sz="2000" dirty="0" smtClean="0"/>
              <a:t>.</a:t>
            </a:r>
          </a:p>
          <a:p>
            <a:pPr marL="0" indent="0">
              <a:buNone/>
            </a:pPr>
            <a:r>
              <a:rPr lang="en-US" sz="2000" dirty="0">
                <a:latin typeface="Times New Roman" panose="02020603050405020304" pitchFamily="18" charset="0"/>
                <a:cs typeface="Times New Roman" panose="02020603050405020304" pitchFamily="18" charset="0"/>
              </a:rPr>
              <a:t>There may be situations where a party fails to comply with a DAB decision. </a:t>
            </a:r>
          </a:p>
          <a:p>
            <a:pPr marL="0" indent="0">
              <a:buNone/>
            </a:pPr>
            <a:r>
              <a:rPr lang="en-US" sz="2000" dirty="0">
                <a:latin typeface="Times New Roman" panose="02020603050405020304" pitchFamily="18" charset="0"/>
                <a:cs typeface="Times New Roman" panose="02020603050405020304" pitchFamily="18" charset="0"/>
              </a:rPr>
              <a:t>In such cases, the other party may refer the failure to DWIFAC arbitration. </a:t>
            </a:r>
          </a:p>
          <a:p>
            <a:pPr marL="0" indent="0">
              <a:buNone/>
            </a:pPr>
            <a:endParaRPr lang="en-GB" sz="2000" dirty="0"/>
          </a:p>
          <a:p>
            <a:endParaRPr lang="en-US" sz="2000" dirty="0"/>
          </a:p>
        </p:txBody>
      </p:sp>
    </p:spTree>
    <p:extLst>
      <p:ext uri="{BB962C8B-B14F-4D97-AF65-F5344CB8AC3E}">
        <p14:creationId xmlns:p14="http://schemas.microsoft.com/office/powerpoint/2010/main" val="227109960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DWIFACJO Standardized Dispute Resolution Contract</a:t>
            </a:r>
            <a:endParaRPr lang="en-GB" dirty="0"/>
          </a:p>
        </p:txBody>
      </p:sp>
      <p:sp>
        <p:nvSpPr>
          <p:cNvPr id="3" name="Content Placeholder 2"/>
          <p:cNvSpPr>
            <a:spLocks noGrp="1"/>
          </p:cNvSpPr>
          <p:nvPr>
            <p:ph idx="1"/>
          </p:nvPr>
        </p:nvSpPr>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Where </a:t>
            </a:r>
            <a:r>
              <a:rPr lang="en-US" sz="2000" dirty="0">
                <a:latin typeface="Times New Roman" panose="02020603050405020304" pitchFamily="18" charset="0"/>
                <a:cs typeface="Times New Roman" panose="02020603050405020304" pitchFamily="18" charset="0"/>
              </a:rPr>
              <a:t>notice of dissatisfaction has been given, both Parties </a:t>
            </a:r>
            <a:r>
              <a:rPr lang="en-US" sz="2000" dirty="0" smtClean="0">
                <a:latin typeface="Times New Roman" panose="02020603050405020304" pitchFamily="18" charset="0"/>
                <a:cs typeface="Times New Roman" panose="02020603050405020304" pitchFamily="18" charset="0"/>
              </a:rPr>
              <a:t>shall attempt </a:t>
            </a:r>
            <a:r>
              <a:rPr lang="en-US" sz="2000" dirty="0">
                <a:latin typeface="Times New Roman" panose="02020603050405020304" pitchFamily="18" charset="0"/>
                <a:cs typeface="Times New Roman" panose="02020603050405020304" pitchFamily="18" charset="0"/>
              </a:rPr>
              <a:t>to settle the dispute amicably before the commencement of </a:t>
            </a:r>
            <a:r>
              <a:rPr lang="en-US" sz="2000" dirty="0" smtClean="0">
                <a:latin typeface="Times New Roman" panose="02020603050405020304" pitchFamily="18" charset="0"/>
                <a:cs typeface="Times New Roman" panose="02020603050405020304" pitchFamily="18" charset="0"/>
              </a:rPr>
              <a:t>arbitration.  </a:t>
            </a:r>
          </a:p>
          <a:p>
            <a:pPr marL="0" indent="0">
              <a:buNone/>
            </a:pPr>
            <a:r>
              <a:rPr lang="en-US" sz="2000" dirty="0" smtClean="0">
                <a:latin typeface="Times New Roman" panose="02020603050405020304" pitchFamily="18" charset="0"/>
                <a:cs typeface="Times New Roman" panose="02020603050405020304" pitchFamily="18" charset="0"/>
              </a:rPr>
              <a:t>However</a:t>
            </a:r>
            <a:r>
              <a:rPr lang="en-US" sz="2000" dirty="0">
                <a:latin typeface="Times New Roman" panose="02020603050405020304" pitchFamily="18" charset="0"/>
                <a:cs typeface="Times New Roman" panose="02020603050405020304" pitchFamily="18" charset="0"/>
              </a:rPr>
              <a:t>, unless both Parties agree otherwise, arbitration may be </a:t>
            </a:r>
            <a:r>
              <a:rPr lang="en-US" sz="2000" dirty="0" smtClean="0">
                <a:latin typeface="Times New Roman" panose="02020603050405020304" pitchFamily="18" charset="0"/>
                <a:cs typeface="Times New Roman" panose="02020603050405020304" pitchFamily="18" charset="0"/>
              </a:rPr>
              <a:t>commenced on </a:t>
            </a:r>
            <a:r>
              <a:rPr lang="en-US" sz="2000" dirty="0">
                <a:latin typeface="Times New Roman" panose="02020603050405020304" pitchFamily="18" charset="0"/>
                <a:cs typeface="Times New Roman" panose="02020603050405020304" pitchFamily="18" charset="0"/>
              </a:rPr>
              <a:t>or after the fiftieth day after the day on which notice of dissatisfaction </a:t>
            </a:r>
            <a:r>
              <a:rPr lang="en-US" sz="2000" dirty="0" smtClean="0">
                <a:latin typeface="Times New Roman" panose="02020603050405020304" pitchFamily="18" charset="0"/>
                <a:cs typeface="Times New Roman" panose="02020603050405020304" pitchFamily="18" charset="0"/>
              </a:rPr>
              <a:t>was given</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attempt to obtain an amicable settlement during this </a:t>
            </a:r>
            <a:r>
              <a:rPr lang="en-US" sz="2000" dirty="0" smtClean="0">
                <a:latin typeface="Times New Roman" panose="02020603050405020304" pitchFamily="18" charset="0"/>
                <a:cs typeface="Times New Roman" panose="02020603050405020304" pitchFamily="18" charset="0"/>
              </a:rPr>
              <a:t>prescribed period </a:t>
            </a:r>
            <a:r>
              <a:rPr lang="en-US" sz="2000" dirty="0">
                <a:latin typeface="Times New Roman" panose="02020603050405020304" pitchFamily="18" charset="0"/>
                <a:cs typeface="Times New Roman" panose="02020603050405020304" pitchFamily="18" charset="0"/>
              </a:rPr>
              <a:t>of fifty days is a condition precedent to a referral to arbitration. </a:t>
            </a: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598246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DWIFACJO Standardized Dispute Resolution Contract</a:t>
            </a:r>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There is no given time frame to refer a dispute to arbitration, however, it should be without undue delay.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Once </a:t>
            </a:r>
            <a:r>
              <a:rPr lang="en-US" sz="2000" dirty="0">
                <a:latin typeface="Times New Roman" panose="02020603050405020304" pitchFamily="18" charset="0"/>
                <a:cs typeface="Times New Roman" panose="02020603050405020304" pitchFamily="18" charset="0"/>
              </a:rPr>
              <a:t>the arbitration procedure has been initiated, the arbitration shall commence according to the DWIFAC arbitration rules</a:t>
            </a:r>
            <a:r>
              <a:rPr lang="en-US" sz="2000" dirty="0" smtClean="0">
                <a:latin typeface="Times New Roman" panose="02020603050405020304" pitchFamily="18" charset="0"/>
                <a:cs typeface="Times New Roman" panose="02020603050405020304" pitchFamily="18" charset="0"/>
              </a:rPr>
              <a:t>.</a:t>
            </a: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arbitrator(s) shall have full power to open up, review, and revise any decision of the DAB relevant to the dispute.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Neither </a:t>
            </a:r>
            <a:r>
              <a:rPr lang="en-US" sz="2000" dirty="0">
                <a:latin typeface="Times New Roman" panose="02020603050405020304" pitchFamily="18" charset="0"/>
                <a:cs typeface="Times New Roman" panose="02020603050405020304" pitchFamily="18" charset="0"/>
              </a:rPr>
              <a:t>party shall be limited in the proceedings before the arbitrator(s) to the evidence or arguments previously put before the DAB to obtain its decision or to the reasons for dissatisfaction given in its notice of dissatisfaction. </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GB"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60978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DWIFACJO Standardized Dispute Resolution Contract</a:t>
            </a:r>
            <a:endParaRPr lang="en-GB" dirty="0"/>
          </a:p>
        </p:txBody>
      </p:sp>
      <p:sp>
        <p:nvSpPr>
          <p:cNvPr id="3" name="Content Placeholder 2"/>
          <p:cNvSpPr>
            <a:spLocks noGrp="1"/>
          </p:cNvSpPr>
          <p:nvPr>
            <p:ph idx="1"/>
          </p:nvPr>
        </p:nvSpPr>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Any </a:t>
            </a:r>
            <a:r>
              <a:rPr lang="en-US" sz="2000" dirty="0">
                <a:latin typeface="Times New Roman" panose="02020603050405020304" pitchFamily="18" charset="0"/>
                <a:cs typeface="Times New Roman" panose="02020603050405020304" pitchFamily="18" charset="0"/>
              </a:rPr>
              <a:t>decision of the DAB shall </a:t>
            </a:r>
            <a:r>
              <a:rPr lang="en-US" sz="2000" dirty="0" smtClean="0">
                <a:latin typeface="Times New Roman" panose="02020603050405020304" pitchFamily="18" charset="0"/>
                <a:cs typeface="Times New Roman" panose="02020603050405020304" pitchFamily="18" charset="0"/>
              </a:rPr>
              <a:t>be admissible </a:t>
            </a:r>
            <a:r>
              <a:rPr lang="en-US" sz="2000" dirty="0">
                <a:latin typeface="Times New Roman" panose="02020603050405020304" pitchFamily="18" charset="0"/>
                <a:cs typeface="Times New Roman" panose="02020603050405020304" pitchFamily="18" charset="0"/>
              </a:rPr>
              <a:t>in evidence in the arbitration. </a:t>
            </a:r>
            <a:r>
              <a:rPr lang="en-US" sz="2000" dirty="0" smtClean="0">
                <a:latin typeface="Times New Roman" panose="02020603050405020304" pitchFamily="18" charset="0"/>
                <a:cs typeface="Times New Roman" panose="02020603050405020304" pitchFamily="18" charset="0"/>
              </a:rPr>
              <a:t> </a:t>
            </a:r>
          </a:p>
          <a:p>
            <a:pPr marL="0" indent="0">
              <a:buNone/>
            </a:pPr>
            <a:r>
              <a:rPr lang="en-US" sz="2000" dirty="0" smtClean="0">
                <a:latin typeface="Times New Roman" panose="02020603050405020304" pitchFamily="18" charset="0"/>
                <a:cs typeface="Times New Roman" panose="02020603050405020304" pitchFamily="18" charset="0"/>
              </a:rPr>
              <a:t>Arbitration </a:t>
            </a:r>
            <a:r>
              <a:rPr lang="en-US" sz="2000" dirty="0">
                <a:latin typeface="Times New Roman" panose="02020603050405020304" pitchFamily="18" charset="0"/>
                <a:cs typeface="Times New Roman" panose="02020603050405020304" pitchFamily="18" charset="0"/>
              </a:rPr>
              <a:t>may be commenced </a:t>
            </a:r>
            <a:r>
              <a:rPr lang="en-US" sz="2000" dirty="0" smtClean="0">
                <a:latin typeface="Times New Roman" panose="02020603050405020304" pitchFamily="18" charset="0"/>
                <a:cs typeface="Times New Roman" panose="02020603050405020304" pitchFamily="18" charset="0"/>
              </a:rPr>
              <a:t>prior to </a:t>
            </a:r>
            <a:r>
              <a:rPr lang="en-US" sz="2000" dirty="0">
                <a:latin typeface="Times New Roman" panose="02020603050405020304" pitchFamily="18" charset="0"/>
                <a:cs typeface="Times New Roman" panose="02020603050405020304" pitchFamily="18" charset="0"/>
              </a:rPr>
              <a:t>or after completion of the contract.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obligations of the Parties and </a:t>
            </a:r>
            <a:r>
              <a:rPr lang="en-US" sz="2000" dirty="0" smtClean="0">
                <a:latin typeface="Times New Roman" panose="02020603050405020304" pitchFamily="18" charset="0"/>
                <a:cs typeface="Times New Roman" panose="02020603050405020304" pitchFamily="18" charset="0"/>
              </a:rPr>
              <a:t>the DAB </a:t>
            </a:r>
            <a:r>
              <a:rPr lang="en-US" sz="2000" dirty="0">
                <a:latin typeface="Times New Roman" panose="02020603050405020304" pitchFamily="18" charset="0"/>
                <a:cs typeface="Times New Roman" panose="02020603050405020304" pitchFamily="18" charset="0"/>
              </a:rPr>
              <a:t>shall not be altered by reason of any arbitration being conducted </a:t>
            </a:r>
            <a:r>
              <a:rPr lang="en-US" sz="2000" dirty="0" smtClean="0">
                <a:latin typeface="Times New Roman" panose="02020603050405020304" pitchFamily="18" charset="0"/>
                <a:cs typeface="Times New Roman" panose="02020603050405020304" pitchFamily="18" charset="0"/>
              </a:rPr>
              <a:t>during the </a:t>
            </a:r>
            <a:r>
              <a:rPr lang="en-US" sz="2000" dirty="0">
                <a:latin typeface="Times New Roman" panose="02020603050405020304" pitchFamily="18" charset="0"/>
                <a:cs typeface="Times New Roman" panose="02020603050405020304" pitchFamily="18" charset="0"/>
              </a:rPr>
              <a:t>progress of the </a:t>
            </a:r>
            <a:r>
              <a:rPr lang="en-US" sz="2000" dirty="0" smtClean="0">
                <a:latin typeface="Times New Roman" panose="02020603050405020304" pitchFamily="18" charset="0"/>
                <a:cs typeface="Times New Roman" panose="02020603050405020304" pitchFamily="18" charset="0"/>
              </a:rPr>
              <a:t>contract.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343296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DWIFACJO Standardized Dispute Resolution Contract</a:t>
            </a:r>
            <a:endParaRPr lang="en-GB" dirty="0"/>
          </a:p>
        </p:txBody>
      </p:sp>
      <p:sp>
        <p:nvSpPr>
          <p:cNvPr id="3" name="Content Placeholder 2"/>
          <p:cNvSpPr>
            <a:spLocks noGrp="1"/>
          </p:cNvSpPr>
          <p:nvPr>
            <p:ph idx="1"/>
          </p:nvPr>
        </p:nvSpPr>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The arbitration shall be conducted in the English language and </a:t>
            </a:r>
            <a:r>
              <a:rPr lang="en-US" sz="2000" dirty="0" smtClean="0">
                <a:latin typeface="Times New Roman" panose="02020603050405020304" pitchFamily="18" charset="0"/>
                <a:cs typeface="Times New Roman" panose="02020603050405020304" pitchFamily="18" charset="0"/>
              </a:rPr>
              <a:t>any arbitral </a:t>
            </a:r>
            <a:r>
              <a:rPr lang="en-US" sz="2000" dirty="0">
                <a:latin typeface="Times New Roman" panose="02020603050405020304" pitchFamily="18" charset="0"/>
                <a:cs typeface="Times New Roman" panose="02020603050405020304" pitchFamily="18" charset="0"/>
              </a:rPr>
              <a:t>decision shall be final and binding.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All </a:t>
            </a:r>
            <a:r>
              <a:rPr lang="en-US" sz="2000" dirty="0">
                <a:latin typeface="Times New Roman" panose="02020603050405020304" pitchFamily="18" charset="0"/>
                <a:cs typeface="Times New Roman" panose="02020603050405020304" pitchFamily="18" charset="0"/>
              </a:rPr>
              <a:t>of the DWIFAC decisions (</a:t>
            </a:r>
            <a:r>
              <a:rPr lang="en-US" sz="2000" dirty="0" smtClean="0">
                <a:latin typeface="Times New Roman" panose="02020603050405020304" pitchFamily="18" charset="0"/>
                <a:cs typeface="Times New Roman" panose="02020603050405020304" pitchFamily="18" charset="0"/>
              </a:rPr>
              <a:t>see Appendix </a:t>
            </a:r>
            <a:r>
              <a:rPr lang="en-US" sz="2000" dirty="0">
                <a:latin typeface="Times New Roman" panose="02020603050405020304" pitchFamily="18" charset="0"/>
                <a:cs typeface="Times New Roman" panose="02020603050405020304" pitchFamily="18" charset="0"/>
              </a:rPr>
              <a:t>B) are to be published in English, French, and Arabic and </a:t>
            </a:r>
            <a:r>
              <a:rPr lang="en-US" sz="2000" dirty="0" smtClean="0">
                <a:latin typeface="Times New Roman" panose="02020603050405020304" pitchFamily="18" charset="0"/>
                <a:cs typeface="Times New Roman" panose="02020603050405020304" pitchFamily="18" charset="0"/>
              </a:rPr>
              <a:t>the arbitration </a:t>
            </a:r>
            <a:r>
              <a:rPr lang="en-US" sz="2000" dirty="0">
                <a:latin typeface="Times New Roman" panose="02020603050405020304" pitchFamily="18" charset="0"/>
                <a:cs typeface="Times New Roman" panose="02020603050405020304" pitchFamily="18" charset="0"/>
              </a:rPr>
              <a:t>itself to be conducted in English.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the event of a conflict of </a:t>
            </a:r>
            <a:r>
              <a:rPr lang="en-US" sz="2000" dirty="0" smtClean="0">
                <a:latin typeface="Times New Roman" panose="02020603050405020304" pitchFamily="18" charset="0"/>
                <a:cs typeface="Times New Roman" panose="02020603050405020304" pitchFamily="18" charset="0"/>
              </a:rPr>
              <a:t>laws, the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shall prevail</a:t>
            </a:r>
            <a:r>
              <a:rPr lang="en-US" sz="2000" i="1" dirty="0">
                <a:latin typeface="Times New Roman" panose="02020603050405020304" pitchFamily="18" charset="0"/>
                <a:cs typeface="Times New Roman" panose="02020603050405020304" pitchFamily="18" charset="0"/>
              </a:rPr>
              <a:t>. </a:t>
            </a:r>
            <a:endParaRPr lang="en-US" sz="2000" i="1"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A </a:t>
            </a:r>
            <a:r>
              <a:rPr lang="en-US" sz="2000" dirty="0">
                <a:latin typeface="Times New Roman" panose="02020603050405020304" pitchFamily="18" charset="0"/>
                <a:cs typeface="Times New Roman" panose="02020603050405020304" pitchFamily="18" charset="0"/>
              </a:rPr>
              <a:t>valid arbitration decision should lead to a </a:t>
            </a:r>
            <a:r>
              <a:rPr lang="en-US" sz="2000" dirty="0" smtClean="0">
                <a:latin typeface="Times New Roman" panose="02020603050405020304" pitchFamily="18" charset="0"/>
                <a:cs typeface="Times New Roman" panose="02020603050405020304" pitchFamily="18" charset="0"/>
              </a:rPr>
              <a:t>verdict that </a:t>
            </a:r>
            <a:r>
              <a:rPr lang="en-US" sz="2000" dirty="0">
                <a:latin typeface="Times New Roman" panose="02020603050405020304" pitchFamily="18" charset="0"/>
                <a:cs typeface="Times New Roman" panose="02020603050405020304" pitchFamily="18" charset="0"/>
              </a:rPr>
              <a:t>conforms to the rules of the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(AAOIFI 2004:559).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1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60124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smtClean="0"/>
              <a:t>Shari’ah</a:t>
            </a:r>
            <a:endParaRPr lang="en-US" i="1" dirty="0"/>
          </a:p>
        </p:txBody>
      </p:sp>
      <p:sp>
        <p:nvSpPr>
          <p:cNvPr id="3" name="Content Placeholder 2"/>
          <p:cNvSpPr>
            <a:spLocks noGrp="1"/>
          </p:cNvSpPr>
          <p:nvPr>
            <p:ph idx="1"/>
          </p:nvPr>
        </p:nvSpPr>
        <p:spPr/>
        <p:txBody>
          <a:bodyPr/>
          <a:lstStyle/>
          <a:p>
            <a:pPr marL="0" indent="0">
              <a:buNone/>
            </a:pPr>
            <a:r>
              <a:rPr lang="en-US" sz="2000" dirty="0">
                <a:latin typeface="Times New Roman" panose="02020603050405020304" pitchFamily="18" charset="0"/>
                <a:cs typeface="Times New Roman" panose="02020603050405020304" pitchFamily="18" charset="0"/>
              </a:rPr>
              <a:t>The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and legal basis of the arbitration decision shall be mentioned in the decision </a:t>
            </a:r>
            <a:r>
              <a:rPr lang="en-GB" sz="2000" dirty="0">
                <a:latin typeface="Times New Roman" panose="02020603050405020304" pitchFamily="18" charset="0"/>
                <a:cs typeface="Times New Roman" panose="02020603050405020304" pitchFamily="18" charset="0"/>
              </a:rPr>
              <a:t>(AAOIFI 2004:559).</a:t>
            </a:r>
          </a:p>
          <a:p>
            <a:endParaRPr lang="en-US" dirty="0"/>
          </a:p>
        </p:txBody>
      </p:sp>
    </p:spTree>
    <p:extLst>
      <p:ext uri="{BB962C8B-B14F-4D97-AF65-F5344CB8AC3E}">
        <p14:creationId xmlns:p14="http://schemas.microsoft.com/office/powerpoint/2010/main" val="426478374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DWIFACJO Standardized Dispute Resolution Contract</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In the context of DWIFAC, the center may make arrangements with </a:t>
            </a:r>
            <a:r>
              <a:rPr lang="en-US" sz="2000" dirty="0" smtClean="0">
                <a:latin typeface="Times New Roman" panose="02020603050405020304" pitchFamily="18" charset="0"/>
                <a:cs typeface="Times New Roman" panose="02020603050405020304" pitchFamily="18" charset="0"/>
              </a:rPr>
              <a:t>the Dubai </a:t>
            </a:r>
            <a:r>
              <a:rPr lang="en-US" sz="2000" dirty="0">
                <a:latin typeface="Times New Roman" panose="02020603050405020304" pitchFamily="18" charset="0"/>
                <a:cs typeface="Times New Roman" panose="02020603050405020304" pitchFamily="18" charset="0"/>
              </a:rPr>
              <a:t>and DIFC courts for enforceability of DWIFAC arbitration awards</a:t>
            </a:r>
            <a:r>
              <a:rPr lang="en-US" sz="2000" dirty="0" smtClean="0">
                <a:latin typeface="Times New Roman" panose="02020603050405020304" pitchFamily="18" charset="0"/>
                <a:cs typeface="Times New Roman" panose="02020603050405020304" pitchFamily="18" charset="0"/>
              </a:rPr>
              <a:t>.</a:t>
            </a: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However</a:t>
            </a:r>
            <a:r>
              <a:rPr lang="en-US" sz="2000" dirty="0">
                <a:latin typeface="Times New Roman" panose="02020603050405020304" pitchFamily="18" charset="0"/>
                <a:cs typeface="Times New Roman" panose="02020603050405020304" pitchFamily="18" charset="0"/>
              </a:rPr>
              <a:t>, parties to the dispute must realize that the arbitration award issued </a:t>
            </a:r>
            <a:r>
              <a:rPr lang="en-US" sz="2000" dirty="0" smtClean="0">
                <a:latin typeface="Times New Roman" panose="02020603050405020304" pitchFamily="18" charset="0"/>
                <a:cs typeface="Times New Roman" panose="02020603050405020304" pitchFamily="18" charset="0"/>
              </a:rPr>
              <a:t>by DWIFAC </a:t>
            </a:r>
            <a:r>
              <a:rPr lang="en-US" sz="2000" dirty="0">
                <a:latin typeface="Times New Roman" panose="02020603050405020304" pitchFamily="18" charset="0"/>
                <a:cs typeface="Times New Roman" panose="02020603050405020304" pitchFamily="18" charset="0"/>
              </a:rPr>
              <a:t>may be overturned or enforced in other jurisdictions (</a:t>
            </a:r>
            <a:r>
              <a:rPr lang="en-US" sz="2000" i="1" dirty="0" smtClean="0">
                <a:latin typeface="Times New Roman" panose="02020603050405020304" pitchFamily="18" charset="0"/>
                <a:cs typeface="Times New Roman" panose="02020603050405020304" pitchFamily="18" charset="0"/>
              </a:rPr>
              <a:t>International Bechtel </a:t>
            </a:r>
            <a:r>
              <a:rPr lang="en-US" sz="2000" i="1" dirty="0">
                <a:latin typeface="Times New Roman" panose="02020603050405020304" pitchFamily="18" charset="0"/>
                <a:cs typeface="Times New Roman" panose="02020603050405020304" pitchFamily="18" charset="0"/>
              </a:rPr>
              <a:t>Co. Ltd. v. Department of Civil Aviation of the Government of </a:t>
            </a:r>
            <a:r>
              <a:rPr lang="en-US" sz="2000" i="1" dirty="0" smtClean="0">
                <a:latin typeface="Times New Roman" panose="02020603050405020304" pitchFamily="18" charset="0"/>
                <a:cs typeface="Times New Roman" panose="02020603050405020304" pitchFamily="18" charset="0"/>
              </a:rPr>
              <a:t>Dubai </a:t>
            </a:r>
            <a:r>
              <a:rPr lang="en-US" sz="2000" dirty="0" smtClean="0">
                <a:latin typeface="Times New Roman" panose="02020603050405020304" pitchFamily="18" charset="0"/>
                <a:cs typeface="Times New Roman" panose="02020603050405020304" pitchFamily="18" charset="0"/>
              </a:rPr>
              <a:t>300 </a:t>
            </a:r>
            <a:r>
              <a:rPr lang="en-US" sz="2000" dirty="0">
                <a:latin typeface="Times New Roman" panose="02020603050405020304" pitchFamily="18" charset="0"/>
                <a:cs typeface="Times New Roman" panose="02020603050405020304" pitchFamily="18" charset="0"/>
              </a:rPr>
              <a:t>F. Supp. 2d 112 (DDC. 2004)) or challenged in UAE courts based </a:t>
            </a:r>
            <a:r>
              <a:rPr lang="en-US" sz="2000" dirty="0" smtClean="0">
                <a:latin typeface="Times New Roman" panose="02020603050405020304" pitchFamily="18" charset="0"/>
                <a:cs typeface="Times New Roman" panose="02020603050405020304" pitchFamily="18" charset="0"/>
              </a:rPr>
              <a:t>on Article </a:t>
            </a:r>
            <a:r>
              <a:rPr lang="en-US" sz="2000" dirty="0">
                <a:latin typeface="Times New Roman" panose="02020603050405020304" pitchFamily="18" charset="0"/>
                <a:cs typeface="Times New Roman" panose="02020603050405020304" pitchFamily="18" charset="0"/>
              </a:rPr>
              <a:t>216 of the </a:t>
            </a:r>
            <a:r>
              <a:rPr lang="en-US" sz="2000" i="1" dirty="0">
                <a:latin typeface="Times New Roman" panose="02020603050405020304" pitchFamily="18" charset="0"/>
                <a:cs typeface="Times New Roman" panose="02020603050405020304" pitchFamily="18" charset="0"/>
              </a:rPr>
              <a:t>Civil Procedure Law</a:t>
            </a:r>
            <a:r>
              <a:rPr lang="en-US" sz="2000" dirty="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20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377045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smtClean="0"/>
              <a:t>Shari’ah</a:t>
            </a:r>
            <a:r>
              <a:rPr lang="en-US" dirty="0" smtClean="0"/>
              <a:t> Supreme Council</a:t>
            </a:r>
            <a:endParaRPr lang="en-GB" dirty="0"/>
          </a:p>
        </p:txBody>
      </p:sp>
      <p:sp>
        <p:nvSpPr>
          <p:cNvPr id="3" name="Content Placeholder 2"/>
          <p:cNvSpPr>
            <a:spLocks noGrp="1"/>
          </p:cNvSpPr>
          <p:nvPr>
            <p:ph idx="1"/>
          </p:nvPr>
        </p:nvSpPr>
        <p:spPr/>
        <p:txBody>
          <a:bodyPr>
            <a:normAutofit/>
          </a:bodyPr>
          <a:lstStyle/>
          <a:p>
            <a:pPr marL="0" indent="0">
              <a:buNone/>
            </a:pP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Supreme Council decisions shall act as a source of precedent and shall be binding, thus providing legal certainty to Islamic finance dispute adjudication. </a:t>
            </a:r>
          </a:p>
          <a:p>
            <a:pPr marL="0" indent="0">
              <a:buNone/>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Supreme Council established by DWIFAC shall act as the highest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authority for DWIFAC arbitration, the UAE, and the DIFC. </a:t>
            </a:r>
            <a:endParaRPr lang="en-GB" sz="2000" dirty="0" smtClean="0">
              <a:latin typeface="Times New Roman" panose="02020603050405020304" pitchFamily="18" charset="0"/>
              <a:cs typeface="Times New Roman" panose="02020603050405020304" pitchFamily="18" charset="0"/>
            </a:endParaRPr>
          </a:p>
          <a:p>
            <a:pPr marL="0" indent="0">
              <a:buNone/>
            </a:pPr>
            <a:endParaRPr lang="en-GB" sz="2000" dirty="0"/>
          </a:p>
        </p:txBody>
      </p:sp>
    </p:spTree>
    <p:extLst>
      <p:ext uri="{BB962C8B-B14F-4D97-AF65-F5344CB8AC3E}">
        <p14:creationId xmlns:p14="http://schemas.microsoft.com/office/powerpoint/2010/main" val="110650176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GB" dirty="0"/>
          </a:p>
        </p:txBody>
      </p:sp>
      <p:sp>
        <p:nvSpPr>
          <p:cNvPr id="3" name="Content Placeholder 2"/>
          <p:cNvSpPr>
            <a:spLocks noGrp="1"/>
          </p:cNvSpPr>
          <p:nvPr>
            <p:ph idx="1"/>
          </p:nvPr>
        </p:nvSpPr>
        <p:spPr>
          <a:xfrm>
            <a:off x="1143000" y="1676400"/>
            <a:ext cx="7272339" cy="4324257"/>
          </a:xfrm>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not efficient for the Islamic finance industry to use domestic </a:t>
            </a:r>
            <a:r>
              <a:rPr lang="en-US" sz="2000" dirty="0" smtClean="0">
                <a:latin typeface="Times New Roman" panose="02020603050405020304" pitchFamily="18" charset="0"/>
                <a:cs typeface="Times New Roman" panose="02020603050405020304" pitchFamily="18" charset="0"/>
              </a:rPr>
              <a:t>common  and </a:t>
            </a:r>
            <a:r>
              <a:rPr lang="en-US" sz="2000" dirty="0">
                <a:latin typeface="Times New Roman" panose="02020603050405020304" pitchFamily="18" charset="0"/>
                <a:cs typeface="Times New Roman" panose="02020603050405020304" pitchFamily="18" charset="0"/>
              </a:rPr>
              <a:t>civil law litigation, which does not recognize </a:t>
            </a:r>
            <a:r>
              <a:rPr lang="en-US" sz="2000" i="1" dirty="0" err="1">
                <a:latin typeface="Times New Roman" panose="02020603050405020304" pitchFamily="18" charset="0"/>
                <a:cs typeface="Times New Roman" panose="02020603050405020304" pitchFamily="18" charset="0"/>
              </a:rPr>
              <a:t>Shari’ah</a:t>
            </a:r>
            <a:r>
              <a:rPr lang="en-US" sz="2000" dirty="0">
                <a:latin typeface="Times New Roman" panose="02020603050405020304" pitchFamily="18" charset="0"/>
                <a:cs typeface="Times New Roman" panose="02020603050405020304" pitchFamily="18" charset="0"/>
              </a:rPr>
              <a:t>, gives priority </a:t>
            </a:r>
            <a:r>
              <a:rPr lang="en-US" sz="2000" dirty="0" smtClean="0">
                <a:latin typeface="Times New Roman" panose="02020603050405020304" pitchFamily="18" charset="0"/>
                <a:cs typeface="Times New Roman" panose="02020603050405020304" pitchFamily="18" charset="0"/>
              </a:rPr>
              <a:t>to secular </a:t>
            </a:r>
            <a:r>
              <a:rPr lang="en-US" sz="2000" dirty="0">
                <a:latin typeface="Times New Roman" panose="02020603050405020304" pitchFamily="18" charset="0"/>
                <a:cs typeface="Times New Roman" panose="02020603050405020304" pitchFamily="18" charset="0"/>
              </a:rPr>
              <a:t>national laws</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or relies on a controversial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Advisory </a:t>
            </a:r>
            <a:r>
              <a:rPr lang="en-US" sz="2000" dirty="0" smtClean="0">
                <a:latin typeface="Times New Roman" panose="02020603050405020304" pitchFamily="18" charset="0"/>
                <a:cs typeface="Times New Roman" panose="02020603050405020304" pitchFamily="18" charset="0"/>
              </a:rPr>
              <a:t>Committee (“</a:t>
            </a:r>
            <a:r>
              <a:rPr lang="en-US" sz="2000" dirty="0">
                <a:latin typeface="Times New Roman" panose="02020603050405020304" pitchFamily="18" charset="0"/>
                <a:cs typeface="Times New Roman" panose="02020603050405020304" pitchFamily="18" charset="0"/>
              </a:rPr>
              <a:t>SAC”) to adjudicate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issues</a:t>
            </a:r>
            <a:r>
              <a:rPr lang="en-US" sz="2000" dirty="0" smtClean="0">
                <a:latin typeface="Times New Roman" panose="02020603050405020304" pitchFamily="18" charset="0"/>
                <a:cs typeface="Times New Roman" panose="02020603050405020304" pitchFamily="18" charset="0"/>
              </a:rPr>
              <a:t>.</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clear that international arbitration </a:t>
            </a:r>
            <a:r>
              <a:rPr lang="en-US" sz="2000" dirty="0" smtClean="0">
                <a:latin typeface="Times New Roman" panose="02020603050405020304" pitchFamily="18" charset="0"/>
                <a:cs typeface="Times New Roman" panose="02020603050405020304" pitchFamily="18" charset="0"/>
              </a:rPr>
              <a:t>is more </a:t>
            </a:r>
            <a:r>
              <a:rPr lang="en-US" sz="2000" dirty="0">
                <a:latin typeface="Times New Roman" panose="02020603050405020304" pitchFamily="18" charset="0"/>
                <a:cs typeface="Times New Roman" panose="02020603050405020304" pitchFamily="18" charset="0"/>
              </a:rPr>
              <a:t>beneficial than mediation and expert determination and the best </a:t>
            </a:r>
            <a:r>
              <a:rPr lang="en-US" sz="2000" dirty="0" smtClean="0">
                <a:latin typeface="Times New Roman" panose="02020603050405020304" pitchFamily="18" charset="0"/>
                <a:cs typeface="Times New Roman" panose="02020603050405020304" pitchFamily="18" charset="0"/>
              </a:rPr>
              <a:t>alternative dispute </a:t>
            </a:r>
            <a:r>
              <a:rPr lang="en-US" sz="2000" dirty="0">
                <a:latin typeface="Times New Roman" panose="02020603050405020304" pitchFamily="18" charset="0"/>
                <a:cs typeface="Times New Roman" panose="02020603050405020304" pitchFamily="18" charset="0"/>
              </a:rPr>
              <a:t>resolution mechanism available for Islamic finance. </a:t>
            </a:r>
            <a:endParaRPr lang="en-US" sz="2000" dirty="0" smtClean="0">
              <a:latin typeface="Times New Roman" panose="02020603050405020304" pitchFamily="18" charset="0"/>
              <a:cs typeface="Times New Roman" panose="02020603050405020304" pitchFamily="18" charset="0"/>
            </a:endParaRPr>
          </a:p>
          <a:p>
            <a:pPr marL="0" indent="0">
              <a:buNone/>
            </a:pPr>
            <a:endParaRPr lang="en-US" sz="1800" dirty="0">
              <a:latin typeface="Times New Roman" panose="02020603050405020304" pitchFamily="18" charset="0"/>
              <a:cs typeface="Times New Roman" panose="02020603050405020304" pitchFamily="18" charset="0"/>
            </a:endParaRPr>
          </a:p>
          <a:p>
            <a:pPr marL="0" indent="0">
              <a:buNone/>
            </a:pPr>
            <a:endParaRPr lang="en-US" sz="1800" dirty="0"/>
          </a:p>
        </p:txBody>
      </p:sp>
    </p:spTree>
    <p:extLst>
      <p:ext uri="{BB962C8B-B14F-4D97-AF65-F5344CB8AC3E}">
        <p14:creationId xmlns:p14="http://schemas.microsoft.com/office/powerpoint/2010/main" val="57773931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However, it is also evident that none of the existing arbitration centers can provide an adequate mechanism for adjudication of disputes for the international Islamic finance industry.</a:t>
            </a:r>
          </a:p>
        </p:txBody>
      </p:sp>
    </p:spTree>
    <p:extLst>
      <p:ext uri="{BB962C8B-B14F-4D97-AF65-F5344CB8AC3E}">
        <p14:creationId xmlns:p14="http://schemas.microsoft.com/office/powerpoint/2010/main" val="308621105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The DWIFAC arbitration center along with the DWIFAC jurisprudence office (DWIFACJO) provides the best solution of the dispute resolution conundrum of the Islamic finance industry, providing a globally recognized center for dispute resolution located in one of the world’s major financial centers, which adjudicates disputes using arbitration incorporating </a:t>
            </a:r>
            <a:r>
              <a:rPr lang="en-US" sz="2000" i="1" dirty="0" err="1" smtClean="0">
                <a:latin typeface="Times New Roman" panose="02020603050405020304" pitchFamily="18" charset="0"/>
                <a:cs typeface="Times New Roman" panose="02020603050405020304" pitchFamily="18" charset="0"/>
              </a:rPr>
              <a:t>lex</a:t>
            </a:r>
            <a:r>
              <a:rPr lang="en-US" sz="2000" i="1" dirty="0" smtClean="0">
                <a:latin typeface="Times New Roman" panose="02020603050405020304" pitchFamily="18" charset="0"/>
                <a:cs typeface="Times New Roman" panose="02020603050405020304" pitchFamily="18" charset="0"/>
              </a:rPr>
              <a:t> </a:t>
            </a:r>
            <a:r>
              <a:rPr lang="en-US" sz="2000" i="1" dirty="0" err="1" smtClean="0">
                <a:latin typeface="Times New Roman" panose="02020603050405020304" pitchFamily="18" charset="0"/>
                <a:cs typeface="Times New Roman" panose="02020603050405020304" pitchFamily="18" charset="0"/>
              </a:rPr>
              <a:t>mercatoria</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and </a:t>
            </a:r>
            <a:r>
              <a:rPr lang="en-US" sz="2000" i="1" dirty="0" err="1" smtClean="0">
                <a:latin typeface="Times New Roman" panose="02020603050405020304" pitchFamily="18" charset="0"/>
                <a:cs typeface="Times New Roman" panose="02020603050405020304" pitchFamily="18" charset="0"/>
              </a:rPr>
              <a:t>Shari’ah</a:t>
            </a:r>
            <a:r>
              <a:rPr lang="en-US" sz="2000" dirty="0" smtClean="0">
                <a:latin typeface="Times New Roman" panose="02020603050405020304" pitchFamily="18" charset="0"/>
                <a:cs typeface="Times New Roman" panose="02020603050405020304" pitchFamily="18" charset="0"/>
              </a:rPr>
              <a:t>, the DWIFACJO uniform banking law, the DWIFAC arbitration rules, and the procedural law of Dubai as well as uses highly qualified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and Islamic finance/law arbitrators. </a:t>
            </a:r>
          </a:p>
          <a:p>
            <a:pPr marL="0" indent="0">
              <a:buNone/>
            </a:pPr>
            <a:endParaRPr lang="en-US" sz="1800" dirty="0" smtClean="0">
              <a:latin typeface="Times New Roman" panose="02020603050405020304" pitchFamily="18" charset="0"/>
              <a:cs typeface="Times New Roman" panose="02020603050405020304" pitchFamily="18" charset="0"/>
            </a:endParaRPr>
          </a:p>
          <a:p>
            <a:pPr marL="0" indent="0">
              <a:buNone/>
            </a:pPr>
            <a:endParaRPr lang="en-GB"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192444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GB" dirty="0"/>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DWIFAC may also organize and utilize the existing dispute resolution framework in Dubai, the DIFC, and the UAE, consolidating the centers into one hierarchical system, which includes the </a:t>
            </a:r>
            <a:r>
              <a:rPr lang="en-US" sz="2000" i="1" dirty="0" err="1" smtClean="0">
                <a:latin typeface="Times New Roman" panose="02020603050405020304" pitchFamily="18" charset="0"/>
                <a:cs typeface="Times New Roman" panose="02020603050405020304" pitchFamily="18" charset="0"/>
              </a:rPr>
              <a:t>Shari’ah</a:t>
            </a:r>
            <a:r>
              <a:rPr lang="en-US" sz="2000" i="1"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Supreme Council for the efficient adjudication and regulation of Islamic finance disputes. </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In addition, the DWIFACJO standardized dispute resolution contract contains a built-in dispute resolution mechanism, encouraging early dispute settlement and completion of contract. </a:t>
            </a:r>
          </a:p>
          <a:p>
            <a:pPr marL="0" indent="0">
              <a:buNone/>
            </a:pPr>
            <a:endParaRPr lang="en-US" sz="1800" dirty="0">
              <a:latin typeface="Times New Roman" panose="02020603050405020304" pitchFamily="18" charset="0"/>
              <a:cs typeface="Times New Roman" panose="02020603050405020304" pitchFamily="18" charset="0"/>
            </a:endParaRPr>
          </a:p>
          <a:p>
            <a:endParaRPr lang="en-GB" sz="2100" dirty="0" smtClean="0"/>
          </a:p>
          <a:p>
            <a:pPr marL="0" indent="0">
              <a:buNone/>
            </a:pPr>
            <a:endParaRPr lang="en-GB" dirty="0"/>
          </a:p>
        </p:txBody>
      </p:sp>
    </p:spTree>
    <p:extLst>
      <p:ext uri="{BB962C8B-B14F-4D97-AF65-F5344CB8AC3E}">
        <p14:creationId xmlns:p14="http://schemas.microsoft.com/office/powerpoint/2010/main" val="214565632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GB" dirty="0"/>
          </a:p>
        </p:txBody>
      </p:sp>
      <p:sp>
        <p:nvSpPr>
          <p:cNvPr id="3" name="Content Placeholder 2"/>
          <p:cNvSpPr>
            <a:spLocks noGrp="1"/>
          </p:cNvSpPr>
          <p:nvPr>
            <p:ph idx="1"/>
          </p:nvPr>
        </p:nvSpPr>
        <p:spPr/>
        <p:txBody>
          <a:bodyPr>
            <a:normAutofit/>
          </a:bodyPr>
          <a:lstStyle/>
          <a:p>
            <a:pPr marL="0" indent="0">
              <a:buNone/>
            </a:pPr>
            <a:r>
              <a:rPr lang="en-GB" sz="2000" dirty="0">
                <a:latin typeface="Times New Roman" panose="02020603050405020304" pitchFamily="18" charset="0"/>
                <a:cs typeface="Times New Roman" panose="02020603050405020304" pitchFamily="18" charset="0"/>
              </a:rPr>
              <a:t>We should </a:t>
            </a:r>
            <a:r>
              <a:rPr lang="en-GB" sz="2000" dirty="0" smtClean="0">
                <a:latin typeface="Times New Roman" panose="02020603050405020304" pitchFamily="18" charset="0"/>
                <a:cs typeface="Times New Roman" panose="02020603050405020304" pitchFamily="18" charset="0"/>
              </a:rPr>
              <a:t>take </a:t>
            </a:r>
            <a:r>
              <a:rPr lang="en-US" sz="2000" dirty="0" smtClean="0">
                <a:latin typeface="Times New Roman" panose="02020603050405020304" pitchFamily="18" charset="0"/>
                <a:cs typeface="Times New Roman" panose="02020603050405020304" pitchFamily="18" charset="0"/>
              </a:rPr>
              <a:t>this </a:t>
            </a:r>
            <a:r>
              <a:rPr lang="en-US" sz="2000" dirty="0">
                <a:latin typeface="Times New Roman" panose="02020603050405020304" pitchFamily="18" charset="0"/>
                <a:cs typeface="Times New Roman" panose="02020603050405020304" pitchFamily="18" charset="0"/>
              </a:rPr>
              <a:t>opportunity in the creation of the Dubai World Islamic Finance </a:t>
            </a:r>
            <a:r>
              <a:rPr lang="en-US" sz="2000" dirty="0" smtClean="0">
                <a:latin typeface="Times New Roman" panose="02020603050405020304" pitchFamily="18" charset="0"/>
                <a:cs typeface="Times New Roman" panose="02020603050405020304" pitchFamily="18" charset="0"/>
              </a:rPr>
              <a:t>Arbitration Center </a:t>
            </a:r>
            <a:r>
              <a:rPr lang="en-US" sz="2000" dirty="0">
                <a:latin typeface="Times New Roman" panose="02020603050405020304" pitchFamily="18" charset="0"/>
                <a:cs typeface="Times New Roman" panose="02020603050405020304" pitchFamily="18" charset="0"/>
              </a:rPr>
              <a:t>(DWIFAC) and DWIFACJO to encourage </a:t>
            </a:r>
            <a:r>
              <a:rPr lang="en-US" sz="2000" dirty="0" smtClean="0">
                <a:latin typeface="Times New Roman" panose="02020603050405020304" pitchFamily="18" charset="0"/>
                <a:cs typeface="Times New Roman" panose="02020603050405020304" pitchFamily="18" charset="0"/>
              </a:rPr>
              <a:t> practitioners </a:t>
            </a:r>
            <a:r>
              <a:rPr lang="en-US" sz="2000" dirty="0">
                <a:latin typeface="Times New Roman" panose="02020603050405020304" pitchFamily="18" charset="0"/>
                <a:cs typeface="Times New Roman" panose="02020603050405020304" pitchFamily="18" charset="0"/>
              </a:rPr>
              <a:t>in the </a:t>
            </a:r>
            <a:r>
              <a:rPr lang="en-US" sz="2000" dirty="0" smtClean="0">
                <a:latin typeface="Times New Roman" panose="02020603050405020304" pitchFamily="18" charset="0"/>
                <a:cs typeface="Times New Roman" panose="02020603050405020304" pitchFamily="18" charset="0"/>
              </a:rPr>
              <a:t>Islamic finance industry to promote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based rather than </a:t>
            </a:r>
            <a:r>
              <a:rPr lang="en-US" sz="2000" i="1" dirty="0" err="1">
                <a:latin typeface="Times New Roman" panose="02020603050405020304" pitchFamily="18" charset="0"/>
                <a:cs typeface="Times New Roman" panose="02020603050405020304" pitchFamily="18" charset="0"/>
              </a:rPr>
              <a:t>Shari’ah</a:t>
            </a:r>
            <a:r>
              <a:rPr lang="en-US" sz="2000" i="1"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compliant products </a:t>
            </a:r>
            <a:r>
              <a:rPr lang="en-US" sz="2000" dirty="0">
                <a:latin typeface="Times New Roman" panose="02020603050405020304" pitchFamily="18" charset="0"/>
                <a:cs typeface="Times New Roman" panose="02020603050405020304" pitchFamily="18" charset="0"/>
              </a:rPr>
              <a:t>and to pursue Holy Book Banking based on the concept of </a:t>
            </a:r>
            <a:r>
              <a:rPr lang="en-US" sz="2000" i="1" dirty="0" err="1" smtClean="0">
                <a:latin typeface="Times New Roman" panose="02020603050405020304" pitchFamily="18" charset="0"/>
                <a:cs typeface="Times New Roman" panose="02020603050405020304" pitchFamily="18" charset="0"/>
              </a:rPr>
              <a:t>Risalah</a:t>
            </a:r>
            <a:r>
              <a:rPr lang="en-US" sz="2000" dirty="0" smtClean="0">
                <a:latin typeface="Times New Roman" panose="02020603050405020304" pitchFamily="18" charset="0"/>
                <a:cs typeface="Times New Roman" panose="02020603050405020304" pitchFamily="18" charset="0"/>
              </a:rPr>
              <a:t>, recognizing </a:t>
            </a:r>
            <a:r>
              <a:rPr lang="en-US" sz="2000" dirty="0">
                <a:latin typeface="Times New Roman" panose="02020603050405020304" pitchFamily="18" charset="0"/>
                <a:cs typeface="Times New Roman" panose="02020603050405020304" pitchFamily="18" charset="0"/>
              </a:rPr>
              <a:t>the teaching of all of God’s prophets.</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87434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adition">
  <a:themeElements>
    <a:clrScheme name="Tradition">
      <a:dk1>
        <a:srgbClr val="000000"/>
      </a:dk1>
      <a:lt1>
        <a:srgbClr val="FFFFFF"/>
      </a:lt1>
      <a:dk2>
        <a:srgbClr val="59480D"/>
      </a:dk2>
      <a:lt2>
        <a:srgbClr val="D28E11"/>
      </a:lt2>
      <a:accent1>
        <a:srgbClr val="6B4A0B"/>
      </a:accent1>
      <a:accent2>
        <a:srgbClr val="790A14"/>
      </a:accent2>
      <a:accent3>
        <a:srgbClr val="908342"/>
      </a:accent3>
      <a:accent4>
        <a:srgbClr val="423E5C"/>
      </a:accent4>
      <a:accent5>
        <a:srgbClr val="641345"/>
      </a:accent5>
      <a:accent6>
        <a:srgbClr val="748A2F"/>
      </a:accent6>
      <a:hlink>
        <a:srgbClr val="DD7E0E"/>
      </a:hlink>
      <a:folHlink>
        <a:srgbClr val="7F6F6F"/>
      </a:folHlink>
    </a:clrScheme>
    <a:fontScheme name="Tradition">
      <a:majorFont>
        <a:latin typeface="Candara"/>
        <a:ea typeface=""/>
        <a:cs typeface=""/>
        <a:font script="Jpan" typeface="メイリオ"/>
        <a:font script="Hans" typeface="宋体"/>
        <a:font script="Hant" typeface="新細明體"/>
      </a:majorFont>
      <a:minorFont>
        <a:latin typeface="Candara"/>
        <a:ea typeface=""/>
        <a:cs typeface=""/>
        <a:font script="Jpan" typeface="メイリオ"/>
        <a:font script="Hans" typeface="宋体"/>
        <a:font script="Hant" typeface="新細明體"/>
      </a:minorFont>
    </a:fontScheme>
    <a:fmtScheme name="Tradition">
      <a:fillStyleLst>
        <a:solidFill>
          <a:schemeClr val="phClr"/>
        </a:solidFill>
        <a:blipFill rotWithShape="1">
          <a:blip xmlns:r="http://schemas.openxmlformats.org/officeDocument/2006/relationships" r:embed="rId1">
            <a:duotone>
              <a:schemeClr val="phClr">
                <a:shade val="10000"/>
                <a:satMod val="150000"/>
              </a:schemeClr>
              <a:schemeClr val="phClr">
                <a:tint val="90000"/>
                <a:satMod val="300000"/>
              </a:schemeClr>
            </a:duotone>
          </a:blip>
          <a:stretch/>
        </a:blipFill>
        <a:blipFill rotWithShape="1">
          <a:blip xmlns:r="http://schemas.openxmlformats.org/officeDocument/2006/relationships" r:embed="rId2">
            <a:duotone>
              <a:schemeClr val="phClr">
                <a:shade val="10000"/>
                <a:satMod val="150000"/>
              </a:schemeClr>
              <a:schemeClr val="phClr">
                <a:tint val="90000"/>
                <a:satMod val="300000"/>
              </a:schemeClr>
            </a:duotone>
          </a:blip>
          <a:stretch/>
        </a:blipFill>
      </a:fillStyleLst>
      <a:lnStyleLst>
        <a:ln w="15875" cap="flat" cmpd="sng" algn="ctr">
          <a:solidFill>
            <a:schemeClr val="phClr">
              <a:shade val="95000"/>
              <a:satMod val="105000"/>
            </a:schemeClr>
          </a:solidFill>
          <a:prstDash val="solid"/>
          <a:miter/>
        </a:ln>
        <a:ln w="38100" cap="flat" cmpd="sng" algn="ctr">
          <a:solidFill>
            <a:schemeClr val="phClr">
              <a:shade val="90000"/>
            </a:schemeClr>
          </a:solidFill>
          <a:prstDash val="solid"/>
          <a:miter/>
        </a:ln>
        <a:ln w="76200" cap="flat" cmpd="dbl" algn="ctr">
          <a:solidFill>
            <a:schemeClr val="phClr"/>
          </a:solidFill>
          <a:prstDash val="solid"/>
          <a:miter/>
        </a:ln>
      </a:lnStyleLst>
      <a:effectStyleLst>
        <a:effectStyle>
          <a:effectLst/>
        </a:effectStyle>
        <a:effectStyle>
          <a:effectLst>
            <a:innerShdw blurRad="127000">
              <a:srgbClr val="FFFFFF">
                <a:alpha val="35000"/>
              </a:srgbClr>
            </a:innerShdw>
          </a:effectLst>
          <a:scene3d>
            <a:camera prst="orthographicFront">
              <a:rot lat="0" lon="0" rev="0"/>
            </a:camera>
            <a:lightRig rig="chilly" dir="tl">
              <a:rot lat="0" lon="0" rev="5400000"/>
            </a:lightRig>
          </a:scene3d>
          <a:sp3d prstMaterial="softEdge">
            <a:bevelT w="0" h="0"/>
          </a:sp3d>
        </a:effectStyle>
        <a:effectStyle>
          <a:effectLst>
            <a:outerShdw blurRad="63500" dist="25400" dir="5400000" algn="br" rotWithShape="0">
              <a:srgbClr val="000000">
                <a:alpha val="50000"/>
              </a:srgbClr>
            </a:outerShdw>
          </a:effectLst>
          <a:scene3d>
            <a:camera prst="orthographicFront">
              <a:rot lat="0" lon="0" rev="0"/>
            </a:camera>
            <a:lightRig rig="balanced" dir="t">
              <a:rot lat="0" lon="0" rev="3600000"/>
            </a:lightRig>
          </a:scene3d>
          <a:sp3d>
            <a:bevelT w="889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hade val="10000"/>
                <a:satMod val="175000"/>
              </a:schemeClr>
              <a:schemeClr val="phClr">
                <a:satMod val="3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Tradition.thmx</Template>
  <TotalTime>7568</TotalTime>
  <Words>5118</Words>
  <Application>Microsoft Office PowerPoint</Application>
  <PresentationFormat>On-screen Show (4:3)</PresentationFormat>
  <Paragraphs>261</Paragraphs>
  <Slides>63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63</vt:i4>
      </vt:variant>
    </vt:vector>
  </HeadingPairs>
  <TitlesOfParts>
    <vt:vector size="67" baseType="lpstr">
      <vt:lpstr>Candara</vt:lpstr>
      <vt:lpstr>Times New Roman</vt:lpstr>
      <vt:lpstr>Wingdings</vt:lpstr>
      <vt:lpstr>Tradition</vt:lpstr>
      <vt:lpstr>Dispute Resolution in Islamic Finance </vt:lpstr>
      <vt:lpstr>Introduction </vt:lpstr>
      <vt:lpstr>Aim </vt:lpstr>
      <vt:lpstr>Objective</vt:lpstr>
      <vt:lpstr>Should Courts Be Used?</vt:lpstr>
      <vt:lpstr>Should Courts Be Used?</vt:lpstr>
      <vt:lpstr>Beximco</vt:lpstr>
      <vt:lpstr>Beximco</vt:lpstr>
      <vt:lpstr>Beximco</vt:lpstr>
      <vt:lpstr>Beximco</vt:lpstr>
      <vt:lpstr>Beximco</vt:lpstr>
      <vt:lpstr>Beximco</vt:lpstr>
      <vt:lpstr>Beximco</vt:lpstr>
      <vt:lpstr>Beximco</vt:lpstr>
      <vt:lpstr>Blom Bank</vt:lpstr>
      <vt:lpstr>Blom Bank</vt:lpstr>
      <vt:lpstr>Blom Bank</vt:lpstr>
      <vt:lpstr>Blom Bank </vt:lpstr>
      <vt:lpstr>Blom Bank </vt:lpstr>
      <vt:lpstr>Blom Bank </vt:lpstr>
      <vt:lpstr>Blom Bank </vt:lpstr>
      <vt:lpstr>Blom Bank </vt:lpstr>
      <vt:lpstr>Blom Bank </vt:lpstr>
      <vt:lpstr>Blom Bank</vt:lpstr>
      <vt:lpstr>Beximco and Blom Bank</vt:lpstr>
      <vt:lpstr>Benefits of Arbitration</vt:lpstr>
      <vt:lpstr>Arbitration in Islamic Finance</vt:lpstr>
      <vt:lpstr>Arbitration in Islamic Finance</vt:lpstr>
      <vt:lpstr>DWIFAC and DWIFACJO</vt:lpstr>
      <vt:lpstr>DWIFAC </vt:lpstr>
      <vt:lpstr>DWIFAC</vt:lpstr>
      <vt:lpstr>DWIFAC</vt:lpstr>
      <vt:lpstr>Supreme Shari’ah Council</vt:lpstr>
      <vt:lpstr>Supreme Shari’ah Council</vt:lpstr>
      <vt:lpstr>DWIFAC</vt:lpstr>
      <vt:lpstr>Supreme Shari’ah Council</vt:lpstr>
      <vt:lpstr>DWIFAC</vt:lpstr>
      <vt:lpstr>DIFC</vt:lpstr>
      <vt:lpstr>DWIFAC</vt:lpstr>
      <vt:lpstr>DWIFAC</vt:lpstr>
      <vt:lpstr>DWIFACJO Standardized Dispute Resolution Contract</vt:lpstr>
      <vt:lpstr>DWIFACJO Standardized Dispute Resolution Contract</vt:lpstr>
      <vt:lpstr>DWIFACJO Standardized Dispute Resolution Contract</vt:lpstr>
      <vt:lpstr>DWIFACJO Standardized Dispute Resolution Contract</vt:lpstr>
      <vt:lpstr>DWIFACJO Standardized Dispute Resolution Contract</vt:lpstr>
      <vt:lpstr>DWIFACJO Standardized Dispute Resolution Contract</vt:lpstr>
      <vt:lpstr>DWIFACJO Standardized Dispute Resolution Contract</vt:lpstr>
      <vt:lpstr>DWIFACJO Standardized Dispute Resolution Contract</vt:lpstr>
      <vt:lpstr>DWIFACJO Standardized Dispute Resolution Contract</vt:lpstr>
      <vt:lpstr>DWIFACJO Standardized Dispute Resolution Contract</vt:lpstr>
      <vt:lpstr>DWIFACJO Standardized Dispute Resolution Contract</vt:lpstr>
      <vt:lpstr>DWIFACJO Standardized Dispute Resolution Contract</vt:lpstr>
      <vt:lpstr>DWIFACJO Standardized Dispute Resolution Contract</vt:lpstr>
      <vt:lpstr>DWIFACJO Standardized Dispute Resolution Contract</vt:lpstr>
      <vt:lpstr>DWIFACJO Standardized Dispute Resolution Contract</vt:lpstr>
      <vt:lpstr>Shari’ah</vt:lpstr>
      <vt:lpstr>DWIFACJO Standardized Dispute Resolution Contract</vt:lpstr>
      <vt:lpstr>Shari’ah Supreme Council</vt:lpstr>
      <vt:lpstr>Conclusion</vt:lpstr>
      <vt:lpstr>Conclusion</vt:lpstr>
      <vt:lpstr>Conclusion</vt:lpstr>
      <vt:lpstr>Conclusion</vt:lpstr>
      <vt:lpstr>Conclusion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Dispute Resolution in Islamic Finance</dc:title>
  <dc:creator>Guest</dc:creator>
  <cp:lastModifiedBy>camille paldi</cp:lastModifiedBy>
  <cp:revision>161</cp:revision>
  <dcterms:created xsi:type="dcterms:W3CDTF">2013-11-01T11:27:33Z</dcterms:created>
  <dcterms:modified xsi:type="dcterms:W3CDTF">2015-08-16T11:13:00Z</dcterms:modified>
</cp:coreProperties>
</file>